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10"/>
              </a:spcBef>
            </a:pPr>
            <a:fld id="{81D60167-4931-47E6-BA6A-407CBD079E47}" type="slidenum">
              <a:rPr dirty="0" spc="-24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039AE4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10"/>
              </a:spcBef>
            </a:pPr>
            <a:fld id="{81D60167-4931-47E6-BA6A-407CBD079E47}" type="slidenum">
              <a:rPr dirty="0" spc="-24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039AE4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10"/>
              </a:spcBef>
            </a:pPr>
            <a:fld id="{81D60167-4931-47E6-BA6A-407CBD079E47}" type="slidenum">
              <a:rPr dirty="0" spc="-24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039AE4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10"/>
              </a:spcBef>
            </a:pPr>
            <a:fld id="{81D60167-4931-47E6-BA6A-407CBD079E47}" type="slidenum">
              <a:rPr dirty="0" spc="-24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10"/>
              </a:spcBef>
            </a:pPr>
            <a:fld id="{81D60167-4931-47E6-BA6A-407CBD079E47}" type="slidenum">
              <a:rPr dirty="0" spc="-24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33450" y="857250"/>
            <a:ext cx="447675" cy="571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01700" y="1797050"/>
            <a:ext cx="5969000" cy="2033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039AE4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1700" y="1797050"/>
            <a:ext cx="5969000" cy="2033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686550" y="9326684"/>
            <a:ext cx="209550" cy="1955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10"/>
              </a:spcBef>
            </a:pPr>
            <a:fld id="{81D60167-4931-47E6-BA6A-407CBD079E47}" type="slidenum">
              <a:rPr dirty="0" spc="-24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4.png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Relationship Id="rId3" Type="http://schemas.openxmlformats.org/officeDocument/2006/relationships/image" Target="../media/image2.png"/><Relationship Id="rId4" Type="http://schemas.openxmlformats.org/officeDocument/2006/relationships/image" Target="../media/image4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4.pn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4.pn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4.pn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4.pn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4.pn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4.png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4.png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4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700" y="1797050"/>
            <a:ext cx="3820795" cy="203327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4300"/>
              </a:lnSpc>
              <a:spcBef>
                <a:spcPts val="100"/>
              </a:spcBef>
            </a:pPr>
            <a:r>
              <a:rPr dirty="0" spc="-60"/>
              <a:t>Safety</a:t>
            </a:r>
            <a:r>
              <a:rPr dirty="0" spc="-80"/>
              <a:t> </a:t>
            </a:r>
            <a:r>
              <a:rPr dirty="0" spc="-105"/>
              <a:t>Plan</a:t>
            </a:r>
          </a:p>
          <a:p>
            <a:pPr marL="12700" marR="5080">
              <a:lnSpc>
                <a:spcPts val="5780"/>
              </a:lnSpc>
              <a:spcBef>
                <a:spcPts val="150"/>
              </a:spcBef>
            </a:pPr>
            <a:r>
              <a:rPr dirty="0" sz="4800" spc="-195" b="1">
                <a:solidFill>
                  <a:srgbClr val="404040"/>
                </a:solidFill>
                <a:latin typeface="Arial"/>
                <a:cs typeface="Arial"/>
              </a:rPr>
              <a:t>Boston</a:t>
            </a:r>
            <a:r>
              <a:rPr dirty="0" sz="4800" spc="-160" b="1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4800" spc="-125" b="1">
                <a:solidFill>
                  <a:srgbClr val="404040"/>
                </a:solidFill>
                <a:latin typeface="Arial"/>
                <a:cs typeface="Arial"/>
              </a:rPr>
              <a:t>Green </a:t>
            </a:r>
            <a:r>
              <a:rPr dirty="0" sz="4800" spc="-70" b="1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4800" spc="-150" b="1">
                <a:solidFill>
                  <a:srgbClr val="404040"/>
                </a:solidFill>
                <a:latin typeface="Arial"/>
                <a:cs typeface="Arial"/>
              </a:rPr>
              <a:t>Academy</a:t>
            </a:r>
            <a:endParaRPr sz="4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33450" y="4038600"/>
            <a:ext cx="447675" cy="571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01700" y="6388100"/>
            <a:ext cx="1656714" cy="10375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0">
                <a:latin typeface="Arial"/>
                <a:cs typeface="Arial"/>
              </a:rPr>
              <a:t>Holzer,</a:t>
            </a:r>
            <a:r>
              <a:rPr dirty="0" sz="1800" spc="-8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Matthew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65"/>
              </a:spcBef>
            </a:pPr>
            <a:r>
              <a:rPr dirty="0" sz="1600" spc="65" i="1">
                <a:latin typeface="Arial"/>
                <a:cs typeface="Arial"/>
              </a:rPr>
              <a:t>20 </a:t>
            </a:r>
            <a:r>
              <a:rPr dirty="0" sz="1600" spc="-15" i="1">
                <a:latin typeface="Arial"/>
                <a:cs typeface="Arial"/>
              </a:rPr>
              <a:t>Warren</a:t>
            </a:r>
            <a:r>
              <a:rPr dirty="0" sz="1600" spc="-175" i="1">
                <a:latin typeface="Arial"/>
                <a:cs typeface="Arial"/>
              </a:rPr>
              <a:t> </a:t>
            </a:r>
            <a:r>
              <a:rPr dirty="0" sz="1600" spc="-15" i="1">
                <a:latin typeface="Arial"/>
                <a:cs typeface="Arial"/>
              </a:rPr>
              <a:t>Street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5"/>
              </a:spcBef>
            </a:pPr>
            <a:r>
              <a:rPr dirty="0" sz="1600" spc="-15" i="1">
                <a:solidFill>
                  <a:srgbClr val="666666"/>
                </a:solidFill>
                <a:latin typeface="Arial"/>
                <a:cs typeface="Arial"/>
              </a:rPr>
              <a:t>Brighton,</a:t>
            </a:r>
            <a:r>
              <a:rPr dirty="0" sz="1600" spc="-45" i="1">
                <a:solidFill>
                  <a:srgbClr val="666666"/>
                </a:solidFill>
                <a:latin typeface="Arial"/>
                <a:cs typeface="Arial"/>
              </a:rPr>
              <a:t> 02134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1700" y="8023256"/>
            <a:ext cx="2042160" cy="6978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35" i="1">
                <a:latin typeface="Arial"/>
                <a:cs typeface="Arial"/>
              </a:rPr>
              <a:t>Phone: </a:t>
            </a:r>
            <a:r>
              <a:rPr dirty="0" sz="1600" spc="-130" i="1">
                <a:latin typeface="Arial"/>
                <a:cs typeface="Arial"/>
              </a:rPr>
              <a:t>(617)</a:t>
            </a:r>
            <a:r>
              <a:rPr dirty="0" sz="1600" spc="-85" i="1">
                <a:latin typeface="Arial"/>
                <a:cs typeface="Arial"/>
              </a:rPr>
              <a:t> </a:t>
            </a:r>
            <a:r>
              <a:rPr dirty="0" sz="1600" spc="30" i="1">
                <a:latin typeface="Arial"/>
                <a:cs typeface="Arial"/>
              </a:rPr>
              <a:t>635-9860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55"/>
              </a:spcBef>
            </a:pPr>
            <a:r>
              <a:rPr dirty="0" sz="1600" spc="-50" i="1">
                <a:latin typeface="Arial"/>
                <a:cs typeface="Arial"/>
              </a:rPr>
              <a:t>Fax: </a:t>
            </a:r>
            <a:r>
              <a:rPr dirty="0" sz="1600" spc="-130">
                <a:latin typeface="Arial"/>
                <a:cs typeface="Arial"/>
              </a:rPr>
              <a:t>(617) </a:t>
            </a:r>
            <a:r>
              <a:rPr dirty="0" sz="1600" spc="30">
                <a:latin typeface="Arial"/>
                <a:cs typeface="Arial"/>
              </a:rPr>
              <a:t>635 </a:t>
            </a:r>
            <a:r>
              <a:rPr dirty="0" sz="1600" spc="-55">
                <a:latin typeface="Arial"/>
                <a:cs typeface="Arial"/>
              </a:rPr>
              <a:t>-</a:t>
            </a:r>
            <a:r>
              <a:rPr dirty="0" sz="1600" spc="-15">
                <a:latin typeface="Arial"/>
                <a:cs typeface="Arial"/>
              </a:rPr>
              <a:t> </a:t>
            </a:r>
            <a:r>
              <a:rPr dirty="0" sz="1600" spc="40">
                <a:latin typeface="Arial"/>
                <a:cs typeface="Arial"/>
              </a:rPr>
              <a:t>9858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9648825"/>
            <a:ext cx="7772400" cy="4000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7772400" cy="952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1028763"/>
            <a:ext cx="5748020" cy="7992109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12700" marR="5080">
              <a:lnSpc>
                <a:spcPts val="1650"/>
              </a:lnSpc>
              <a:spcBef>
                <a:spcPts val="180"/>
              </a:spcBef>
            </a:pPr>
            <a:r>
              <a:rPr dirty="0" sz="1400" spc="-30" b="1">
                <a:latin typeface="Arial"/>
                <a:cs typeface="Arial"/>
              </a:rPr>
              <a:t>Alternate </a:t>
            </a:r>
            <a:r>
              <a:rPr dirty="0" sz="1400" spc="-60" b="1">
                <a:latin typeface="Arial"/>
                <a:cs typeface="Arial"/>
              </a:rPr>
              <a:t>Entry </a:t>
            </a:r>
            <a:r>
              <a:rPr dirty="0" sz="1400" spc="-65" b="1">
                <a:latin typeface="Arial"/>
                <a:cs typeface="Arial"/>
              </a:rPr>
              <a:t>Location: </a:t>
            </a:r>
            <a:r>
              <a:rPr dirty="0" sz="1400" spc="-15">
                <a:latin typeface="Arial"/>
                <a:cs typeface="Arial"/>
              </a:rPr>
              <a:t>Cambridge Street </a:t>
            </a:r>
            <a:r>
              <a:rPr dirty="0" sz="1400" spc="-10">
                <a:latin typeface="Arial"/>
                <a:cs typeface="Arial"/>
              </a:rPr>
              <a:t>entrance </a:t>
            </a:r>
            <a:r>
              <a:rPr dirty="0" sz="1400" spc="-25">
                <a:latin typeface="Arial"/>
                <a:cs typeface="Arial"/>
              </a:rPr>
              <a:t>via </a:t>
            </a:r>
            <a:r>
              <a:rPr dirty="0" sz="1400" spc="-15">
                <a:latin typeface="Arial"/>
                <a:cs typeface="Arial"/>
              </a:rPr>
              <a:t>accessible </a:t>
            </a:r>
            <a:r>
              <a:rPr dirty="0" sz="1400" spc="-20">
                <a:latin typeface="Arial"/>
                <a:cs typeface="Arial"/>
              </a:rPr>
              <a:t>ramp  </a:t>
            </a:r>
            <a:r>
              <a:rPr dirty="0" sz="1400" spc="10">
                <a:latin typeface="Arial"/>
                <a:cs typeface="Arial"/>
              </a:rPr>
              <a:t>onto </a:t>
            </a:r>
            <a:r>
              <a:rPr dirty="0" sz="1400" spc="-15">
                <a:latin typeface="Arial"/>
                <a:cs typeface="Arial"/>
              </a:rPr>
              <a:t>basement </a:t>
            </a:r>
            <a:r>
              <a:rPr dirty="0" sz="1400" spc="-5">
                <a:latin typeface="Arial"/>
                <a:cs typeface="Arial"/>
              </a:rPr>
              <a:t>level in </a:t>
            </a:r>
            <a:r>
              <a:rPr dirty="0" sz="1400" spc="-15">
                <a:latin typeface="Arial"/>
                <a:cs typeface="Arial"/>
              </a:rPr>
              <a:t>Annex</a:t>
            </a:r>
            <a:r>
              <a:rPr dirty="0" sz="1400" spc="-140">
                <a:latin typeface="Arial"/>
                <a:cs typeface="Arial"/>
              </a:rPr>
              <a:t> </a:t>
            </a:r>
            <a:r>
              <a:rPr dirty="0" sz="1400" spc="5">
                <a:latin typeface="Arial"/>
                <a:cs typeface="Arial"/>
              </a:rPr>
              <a:t>building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585"/>
              </a:lnSpc>
            </a:pPr>
            <a:r>
              <a:rPr dirty="0" sz="1400" spc="-65" b="1">
                <a:latin typeface="Arial"/>
                <a:cs typeface="Arial"/>
              </a:rPr>
              <a:t>AED </a:t>
            </a:r>
            <a:r>
              <a:rPr dirty="0" sz="1400" spc="-55" b="1">
                <a:latin typeface="Arial"/>
                <a:cs typeface="Arial"/>
              </a:rPr>
              <a:t>Machines:</a:t>
            </a:r>
            <a:r>
              <a:rPr dirty="0" sz="1400" spc="-5" b="1">
                <a:latin typeface="Arial"/>
                <a:cs typeface="Arial"/>
              </a:rPr>
              <a:t> </a:t>
            </a:r>
            <a:r>
              <a:rPr dirty="0" sz="1400" spc="-40">
                <a:latin typeface="Arial"/>
                <a:cs typeface="Arial"/>
              </a:rPr>
              <a:t>Yes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50"/>
              </a:lnSpc>
            </a:pPr>
            <a:r>
              <a:rPr dirty="0" sz="1400" spc="-65" b="1">
                <a:latin typeface="Arial"/>
                <a:cs typeface="Arial"/>
              </a:rPr>
              <a:t>AED Location: </a:t>
            </a:r>
            <a:r>
              <a:rPr dirty="0" sz="1400" spc="-10">
                <a:latin typeface="Arial"/>
                <a:cs typeface="Arial"/>
              </a:rPr>
              <a:t>Outside </a:t>
            </a:r>
            <a:r>
              <a:rPr dirty="0" sz="1400" spc="5">
                <a:latin typeface="Arial"/>
                <a:cs typeface="Arial"/>
              </a:rPr>
              <a:t>the </a:t>
            </a:r>
            <a:r>
              <a:rPr dirty="0" sz="1400" spc="-25">
                <a:latin typeface="Arial"/>
                <a:cs typeface="Arial"/>
              </a:rPr>
              <a:t>main </a:t>
            </a:r>
            <a:r>
              <a:rPr dirty="0" sz="1400">
                <a:latin typeface="Arial"/>
                <a:cs typeface="Arial"/>
              </a:rPr>
              <a:t>office </a:t>
            </a:r>
            <a:r>
              <a:rPr dirty="0" sz="1400" spc="5">
                <a:latin typeface="Arial"/>
                <a:cs typeface="Arial"/>
              </a:rPr>
              <a:t>on </a:t>
            </a:r>
            <a:r>
              <a:rPr dirty="0" sz="1400" spc="10">
                <a:latin typeface="Arial"/>
                <a:cs typeface="Arial"/>
              </a:rPr>
              <a:t>both </a:t>
            </a:r>
            <a:r>
              <a:rPr dirty="0" sz="1400" spc="-20">
                <a:latin typeface="Arial"/>
                <a:cs typeface="Arial"/>
              </a:rPr>
              <a:t>sides </a:t>
            </a:r>
            <a:r>
              <a:rPr dirty="0" sz="1400" spc="10">
                <a:latin typeface="Arial"/>
                <a:cs typeface="Arial"/>
              </a:rPr>
              <a:t>of </a:t>
            </a:r>
            <a:r>
              <a:rPr dirty="0" sz="1400" spc="5">
                <a:latin typeface="Arial"/>
                <a:cs typeface="Arial"/>
              </a:rPr>
              <a:t>the</a:t>
            </a:r>
            <a:r>
              <a:rPr dirty="0" sz="1400" spc="-160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building.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50"/>
              </a:lnSpc>
            </a:pPr>
            <a:r>
              <a:rPr dirty="0" sz="1400" spc="-30" b="1">
                <a:latin typeface="Arial"/>
                <a:cs typeface="Arial"/>
              </a:rPr>
              <a:t>Staff </a:t>
            </a:r>
            <a:r>
              <a:rPr dirty="0" sz="1400" spc="-40" b="1">
                <a:latin typeface="Arial"/>
                <a:cs typeface="Arial"/>
              </a:rPr>
              <a:t>Trained </a:t>
            </a:r>
            <a:r>
              <a:rPr dirty="0" sz="1400" spc="-45" b="1">
                <a:latin typeface="Arial"/>
                <a:cs typeface="Arial"/>
              </a:rPr>
              <a:t>in </a:t>
            </a:r>
            <a:r>
              <a:rPr dirty="0" sz="1400" spc="-20" b="1">
                <a:latin typeface="Arial"/>
                <a:cs typeface="Arial"/>
              </a:rPr>
              <a:t>the </a:t>
            </a:r>
            <a:r>
              <a:rPr dirty="0" sz="1400" spc="-60" b="1">
                <a:latin typeface="Arial"/>
                <a:cs typeface="Arial"/>
              </a:rPr>
              <a:t>use </a:t>
            </a:r>
            <a:r>
              <a:rPr dirty="0" sz="1400" spc="-35" b="1">
                <a:latin typeface="Arial"/>
                <a:cs typeface="Arial"/>
              </a:rPr>
              <a:t>of</a:t>
            </a:r>
            <a:r>
              <a:rPr dirty="0" sz="1400" spc="-20" b="1">
                <a:latin typeface="Arial"/>
                <a:cs typeface="Arial"/>
              </a:rPr>
              <a:t> </a:t>
            </a:r>
            <a:r>
              <a:rPr dirty="0" sz="1400" spc="-80" b="1">
                <a:latin typeface="Arial"/>
                <a:cs typeface="Arial"/>
              </a:rPr>
              <a:t>AED: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50"/>
              </a:lnSpc>
            </a:pPr>
            <a:r>
              <a:rPr dirty="0" sz="1400" spc="-55" b="1">
                <a:latin typeface="Arial"/>
                <a:cs typeface="Arial"/>
              </a:rPr>
              <a:t>Evacuation Instructions </a:t>
            </a:r>
            <a:r>
              <a:rPr dirty="0" sz="1400" spc="-50" b="1">
                <a:latin typeface="Arial"/>
                <a:cs typeface="Arial"/>
              </a:rPr>
              <a:t>Posted </a:t>
            </a:r>
            <a:r>
              <a:rPr dirty="0" sz="1400" spc="-45" b="1">
                <a:latin typeface="Arial"/>
                <a:cs typeface="Arial"/>
              </a:rPr>
              <a:t>in </a:t>
            </a:r>
            <a:r>
              <a:rPr dirty="0" sz="1400" spc="-75" b="1">
                <a:latin typeface="Arial"/>
                <a:cs typeface="Arial"/>
              </a:rPr>
              <a:t>Classrooms:</a:t>
            </a:r>
            <a:r>
              <a:rPr dirty="0" sz="1400" spc="40" b="1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No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50"/>
              </a:lnSpc>
            </a:pPr>
            <a:r>
              <a:rPr dirty="0" sz="1400" spc="-50" b="1">
                <a:latin typeface="Arial"/>
                <a:cs typeface="Arial"/>
              </a:rPr>
              <a:t>Building Construction </a:t>
            </a:r>
            <a:r>
              <a:rPr dirty="0" sz="1400" spc="-60" b="1">
                <a:latin typeface="Arial"/>
                <a:cs typeface="Arial"/>
              </a:rPr>
              <a:t>Type:</a:t>
            </a:r>
            <a:r>
              <a:rPr dirty="0" sz="1400" spc="-5" b="1">
                <a:latin typeface="Arial"/>
                <a:cs typeface="Arial"/>
              </a:rPr>
              <a:t> </a:t>
            </a:r>
            <a:r>
              <a:rPr dirty="0" sz="1400" spc="-40">
                <a:latin typeface="Arial"/>
                <a:cs typeface="Arial"/>
              </a:rPr>
              <a:t>TypeIIIB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50"/>
              </a:lnSpc>
            </a:pPr>
            <a:r>
              <a:rPr dirty="0" sz="1400" spc="-55" b="1">
                <a:latin typeface="Arial"/>
                <a:cs typeface="Arial"/>
              </a:rPr>
              <a:t>Smoke </a:t>
            </a:r>
            <a:r>
              <a:rPr dirty="0" sz="1400" spc="-40" b="1">
                <a:latin typeface="Arial"/>
                <a:cs typeface="Arial"/>
              </a:rPr>
              <a:t>Detectors</a:t>
            </a:r>
            <a:r>
              <a:rPr dirty="0" sz="1400" spc="-20" b="1">
                <a:latin typeface="Arial"/>
                <a:cs typeface="Arial"/>
              </a:rPr>
              <a:t> </a:t>
            </a:r>
            <a:r>
              <a:rPr dirty="0" sz="1400" spc="-65" b="1">
                <a:latin typeface="Arial"/>
                <a:cs typeface="Arial"/>
              </a:rPr>
              <a:t>Location: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50"/>
              </a:lnSpc>
            </a:pPr>
            <a:r>
              <a:rPr dirty="0" sz="1400" spc="-5" b="1">
                <a:latin typeface="Arial"/>
                <a:cs typeface="Arial"/>
              </a:rPr>
              <a:t>Heat </a:t>
            </a:r>
            <a:r>
              <a:rPr dirty="0" sz="1400" spc="-40" b="1">
                <a:latin typeface="Arial"/>
                <a:cs typeface="Arial"/>
              </a:rPr>
              <a:t>Detectors</a:t>
            </a:r>
            <a:r>
              <a:rPr dirty="0" sz="1400" spc="-70" b="1">
                <a:latin typeface="Arial"/>
                <a:cs typeface="Arial"/>
              </a:rPr>
              <a:t> </a:t>
            </a:r>
            <a:r>
              <a:rPr dirty="0" sz="1400" spc="-65" b="1">
                <a:latin typeface="Arial"/>
                <a:cs typeface="Arial"/>
              </a:rPr>
              <a:t>Location: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50"/>
              </a:lnSpc>
            </a:pPr>
            <a:r>
              <a:rPr dirty="0" sz="1400" spc="-50" b="1">
                <a:latin typeface="Arial"/>
                <a:cs typeface="Arial"/>
              </a:rPr>
              <a:t>Annunciator </a:t>
            </a:r>
            <a:r>
              <a:rPr dirty="0" sz="1400" spc="-40" b="1">
                <a:latin typeface="Arial"/>
                <a:cs typeface="Arial"/>
              </a:rPr>
              <a:t>Panel</a:t>
            </a:r>
            <a:r>
              <a:rPr dirty="0" sz="1400" spc="-20" b="1">
                <a:latin typeface="Arial"/>
                <a:cs typeface="Arial"/>
              </a:rPr>
              <a:t> </a:t>
            </a:r>
            <a:r>
              <a:rPr dirty="0" sz="1400" spc="-65" b="1">
                <a:latin typeface="Arial"/>
                <a:cs typeface="Arial"/>
              </a:rPr>
              <a:t>Location: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50"/>
              </a:lnSpc>
            </a:pPr>
            <a:r>
              <a:rPr dirty="0" sz="1400" spc="-45" b="1">
                <a:latin typeface="Arial"/>
                <a:cs typeface="Arial"/>
              </a:rPr>
              <a:t>Sprinkler </a:t>
            </a:r>
            <a:r>
              <a:rPr dirty="0" sz="1400" spc="-75" b="1">
                <a:latin typeface="Arial"/>
                <a:cs typeface="Arial"/>
              </a:rPr>
              <a:t>Systems: </a:t>
            </a:r>
            <a:r>
              <a:rPr dirty="0" sz="1400" spc="-25">
                <a:latin typeface="Arial"/>
                <a:cs typeface="Arial"/>
              </a:rPr>
              <a:t>(not</a:t>
            </a:r>
            <a:r>
              <a:rPr dirty="0" sz="1400" spc="20">
                <a:latin typeface="Arial"/>
                <a:cs typeface="Arial"/>
              </a:rPr>
              <a:t> </a:t>
            </a:r>
            <a:r>
              <a:rPr dirty="0" sz="1400" spc="-15">
                <a:latin typeface="Arial"/>
                <a:cs typeface="Arial"/>
              </a:rPr>
              <a:t>indicated)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50"/>
              </a:lnSpc>
            </a:pPr>
            <a:r>
              <a:rPr dirty="0" sz="1400" spc="-35" b="1">
                <a:latin typeface="Arial"/>
                <a:cs typeface="Arial"/>
              </a:rPr>
              <a:t>Partial </a:t>
            </a:r>
            <a:r>
              <a:rPr dirty="0" sz="1400" spc="-45" b="1">
                <a:latin typeface="Arial"/>
                <a:cs typeface="Arial"/>
              </a:rPr>
              <a:t>Sprinkler</a:t>
            </a:r>
            <a:r>
              <a:rPr dirty="0" sz="1400" spc="-40" b="1">
                <a:latin typeface="Arial"/>
                <a:cs typeface="Arial"/>
              </a:rPr>
              <a:t> </a:t>
            </a:r>
            <a:r>
              <a:rPr dirty="0" sz="1400" spc="-65" b="1">
                <a:latin typeface="Arial"/>
                <a:cs typeface="Arial"/>
              </a:rPr>
              <a:t>Location: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50"/>
              </a:lnSpc>
            </a:pPr>
            <a:r>
              <a:rPr dirty="0" sz="1400" spc="-50" b="1">
                <a:latin typeface="Arial"/>
                <a:cs typeface="Arial"/>
              </a:rPr>
              <a:t>Pull </a:t>
            </a:r>
            <a:r>
              <a:rPr dirty="0" sz="1400" spc="-40" b="1">
                <a:latin typeface="Arial"/>
                <a:cs typeface="Arial"/>
              </a:rPr>
              <a:t>Station</a:t>
            </a:r>
            <a:r>
              <a:rPr dirty="0" sz="1400" spc="-25" b="1">
                <a:latin typeface="Arial"/>
                <a:cs typeface="Arial"/>
              </a:rPr>
              <a:t> </a:t>
            </a:r>
            <a:r>
              <a:rPr dirty="0" sz="1400" spc="-70" b="1">
                <a:latin typeface="Arial"/>
                <a:cs typeface="Arial"/>
              </a:rPr>
              <a:t>Locations: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50"/>
              </a:lnSpc>
            </a:pPr>
            <a:r>
              <a:rPr dirty="0" sz="1400" spc="-50" b="1">
                <a:latin typeface="Arial"/>
                <a:cs typeface="Arial"/>
              </a:rPr>
              <a:t>Standpipe: </a:t>
            </a:r>
            <a:r>
              <a:rPr dirty="0" sz="1400" spc="-25">
                <a:latin typeface="Arial"/>
                <a:cs typeface="Arial"/>
              </a:rPr>
              <a:t>(not</a:t>
            </a:r>
            <a:r>
              <a:rPr dirty="0" sz="1400" spc="-15">
                <a:latin typeface="Arial"/>
                <a:cs typeface="Arial"/>
              </a:rPr>
              <a:t> indicated)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50"/>
              </a:lnSpc>
            </a:pPr>
            <a:r>
              <a:rPr dirty="0" sz="1400" spc="-55" b="1">
                <a:latin typeface="Arial"/>
                <a:cs typeface="Arial"/>
              </a:rPr>
              <a:t>Kitchen </a:t>
            </a:r>
            <a:r>
              <a:rPr dirty="0" sz="1400" spc="-40" b="1">
                <a:latin typeface="Arial"/>
                <a:cs typeface="Arial"/>
              </a:rPr>
              <a:t>Hood </a:t>
            </a:r>
            <a:r>
              <a:rPr dirty="0" sz="1400" spc="-65" b="1">
                <a:latin typeface="Arial"/>
                <a:cs typeface="Arial"/>
              </a:rPr>
              <a:t>Exhaust </a:t>
            </a:r>
            <a:r>
              <a:rPr dirty="0" sz="1400" spc="-70" b="1">
                <a:latin typeface="Arial"/>
                <a:cs typeface="Arial"/>
              </a:rPr>
              <a:t>System: </a:t>
            </a:r>
            <a:r>
              <a:rPr dirty="0" sz="1400" spc="-25">
                <a:latin typeface="Arial"/>
                <a:cs typeface="Arial"/>
              </a:rPr>
              <a:t>(not</a:t>
            </a:r>
            <a:r>
              <a:rPr dirty="0" sz="1400" spc="65">
                <a:latin typeface="Arial"/>
                <a:cs typeface="Arial"/>
              </a:rPr>
              <a:t> </a:t>
            </a:r>
            <a:r>
              <a:rPr dirty="0" sz="1400" spc="-15">
                <a:latin typeface="Arial"/>
                <a:cs typeface="Arial"/>
              </a:rPr>
              <a:t>indicated)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50"/>
              </a:lnSpc>
            </a:pPr>
            <a:r>
              <a:rPr dirty="0" sz="1400" spc="-40" b="1">
                <a:latin typeface="Arial"/>
                <a:cs typeface="Arial"/>
              </a:rPr>
              <a:t>Fire </a:t>
            </a:r>
            <a:r>
              <a:rPr dirty="0" sz="1400" spc="-45" b="1">
                <a:latin typeface="Arial"/>
                <a:cs typeface="Arial"/>
              </a:rPr>
              <a:t>Alarm </a:t>
            </a:r>
            <a:r>
              <a:rPr dirty="0" sz="1400" spc="-60" b="1">
                <a:latin typeface="Arial"/>
                <a:cs typeface="Arial"/>
              </a:rPr>
              <a:t>System </a:t>
            </a:r>
            <a:r>
              <a:rPr dirty="0" sz="1400" spc="-50" b="1">
                <a:latin typeface="Arial"/>
                <a:cs typeface="Arial"/>
              </a:rPr>
              <a:t>Equipped </a:t>
            </a:r>
            <a:r>
              <a:rPr dirty="0" sz="1400" spc="-25" b="1">
                <a:latin typeface="Arial"/>
                <a:cs typeface="Arial"/>
              </a:rPr>
              <a:t>with </a:t>
            </a:r>
            <a:r>
              <a:rPr dirty="0" sz="1400" spc="-65" b="1">
                <a:latin typeface="Arial"/>
                <a:cs typeface="Arial"/>
              </a:rPr>
              <a:t>Pre-Signal? </a:t>
            </a:r>
            <a:r>
              <a:rPr dirty="0" sz="1400" spc="-25">
                <a:latin typeface="Arial"/>
                <a:cs typeface="Arial"/>
              </a:rPr>
              <a:t>(not</a:t>
            </a:r>
            <a:r>
              <a:rPr dirty="0" sz="1400" spc="50">
                <a:latin typeface="Arial"/>
                <a:cs typeface="Arial"/>
              </a:rPr>
              <a:t> </a:t>
            </a:r>
            <a:r>
              <a:rPr dirty="0" sz="1400" spc="-15">
                <a:latin typeface="Arial"/>
                <a:cs typeface="Arial"/>
              </a:rPr>
              <a:t>indicated)</a:t>
            </a:r>
            <a:endParaRPr sz="1400">
              <a:latin typeface="Arial"/>
              <a:cs typeface="Arial"/>
            </a:endParaRPr>
          </a:p>
          <a:p>
            <a:pPr marL="12700" marR="1823085">
              <a:lnSpc>
                <a:spcPts val="1650"/>
              </a:lnSpc>
              <a:spcBef>
                <a:spcPts val="65"/>
              </a:spcBef>
            </a:pPr>
            <a:r>
              <a:rPr dirty="0" sz="1400" spc="-50" b="1">
                <a:latin typeface="Arial"/>
                <a:cs typeface="Arial"/>
              </a:rPr>
              <a:t>Does </a:t>
            </a:r>
            <a:r>
              <a:rPr dirty="0" sz="1400" spc="-35" b="1">
                <a:latin typeface="Arial"/>
                <a:cs typeface="Arial"/>
              </a:rPr>
              <a:t>staff </a:t>
            </a:r>
            <a:r>
              <a:rPr dirty="0" sz="1400" spc="-40" b="1">
                <a:latin typeface="Arial"/>
                <a:cs typeface="Arial"/>
              </a:rPr>
              <a:t>have </a:t>
            </a:r>
            <a:r>
              <a:rPr dirty="0" sz="1400" spc="-75" b="1">
                <a:latin typeface="Arial"/>
                <a:cs typeface="Arial"/>
              </a:rPr>
              <a:t>access </a:t>
            </a:r>
            <a:r>
              <a:rPr dirty="0" sz="1400" spc="-25" b="1">
                <a:latin typeface="Arial"/>
                <a:cs typeface="Arial"/>
              </a:rPr>
              <a:t>to </a:t>
            </a:r>
            <a:r>
              <a:rPr dirty="0" sz="1400" spc="-30" b="1">
                <a:latin typeface="Arial"/>
                <a:cs typeface="Arial"/>
              </a:rPr>
              <a:t>fire </a:t>
            </a:r>
            <a:r>
              <a:rPr dirty="0" sz="1400" spc="-65" b="1">
                <a:latin typeface="Arial"/>
                <a:cs typeface="Arial"/>
              </a:rPr>
              <a:t>extinguishers? </a:t>
            </a:r>
            <a:r>
              <a:rPr dirty="0" sz="1400" spc="-40">
                <a:latin typeface="Arial"/>
                <a:cs typeface="Arial"/>
              </a:rPr>
              <a:t>Yes  </a:t>
            </a:r>
            <a:r>
              <a:rPr dirty="0" sz="1400" spc="-40" b="1">
                <a:latin typeface="Arial"/>
                <a:cs typeface="Arial"/>
              </a:rPr>
              <a:t>Are </a:t>
            </a:r>
            <a:r>
              <a:rPr dirty="0" sz="1400" spc="-30" b="1">
                <a:latin typeface="Arial"/>
                <a:cs typeface="Arial"/>
              </a:rPr>
              <a:t>fire </a:t>
            </a:r>
            <a:r>
              <a:rPr dirty="0" sz="1400" spc="-50" b="1">
                <a:latin typeface="Arial"/>
                <a:cs typeface="Arial"/>
              </a:rPr>
              <a:t>extinguishers </a:t>
            </a:r>
            <a:r>
              <a:rPr dirty="0" sz="1400" spc="-55" b="1">
                <a:latin typeface="Arial"/>
                <a:cs typeface="Arial"/>
              </a:rPr>
              <a:t>serviced </a:t>
            </a:r>
            <a:r>
              <a:rPr dirty="0" sz="1400" spc="-60" b="1">
                <a:latin typeface="Arial"/>
                <a:cs typeface="Arial"/>
              </a:rPr>
              <a:t>regularly? </a:t>
            </a:r>
            <a:r>
              <a:rPr dirty="0" sz="1400" spc="-40">
                <a:latin typeface="Arial"/>
                <a:cs typeface="Arial"/>
              </a:rPr>
              <a:t>Yes  </a:t>
            </a:r>
            <a:r>
              <a:rPr dirty="0" sz="1400" spc="-40" b="1">
                <a:latin typeface="Arial"/>
                <a:cs typeface="Arial"/>
              </a:rPr>
              <a:t>Fire </a:t>
            </a:r>
            <a:r>
              <a:rPr dirty="0" sz="1400" spc="-45" b="1">
                <a:latin typeface="Arial"/>
                <a:cs typeface="Arial"/>
              </a:rPr>
              <a:t>extinguisher </a:t>
            </a:r>
            <a:r>
              <a:rPr dirty="0" sz="1400" spc="-55" b="1">
                <a:latin typeface="Arial"/>
                <a:cs typeface="Arial"/>
              </a:rPr>
              <a:t>service </a:t>
            </a:r>
            <a:r>
              <a:rPr dirty="0" sz="1400" spc="-40" b="1">
                <a:latin typeface="Arial"/>
                <a:cs typeface="Arial"/>
              </a:rPr>
              <a:t>date:</a:t>
            </a:r>
            <a:r>
              <a:rPr dirty="0" sz="1400" b="1">
                <a:latin typeface="Arial"/>
                <a:cs typeface="Arial"/>
              </a:rPr>
              <a:t> </a:t>
            </a:r>
            <a:r>
              <a:rPr dirty="0" sz="1400" spc="-50">
                <a:latin typeface="Arial"/>
                <a:cs typeface="Arial"/>
              </a:rPr>
              <a:t>NULL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585"/>
              </a:lnSpc>
            </a:pPr>
            <a:r>
              <a:rPr dirty="0" sz="1400" spc="-55" b="1">
                <a:latin typeface="Arial"/>
                <a:cs typeface="Arial"/>
              </a:rPr>
              <a:t>Smoke </a:t>
            </a:r>
            <a:r>
              <a:rPr dirty="0" sz="1400" spc="-50" b="1">
                <a:latin typeface="Arial"/>
                <a:cs typeface="Arial"/>
              </a:rPr>
              <a:t>control </a:t>
            </a:r>
            <a:r>
              <a:rPr dirty="0" sz="1400" spc="-65" b="1">
                <a:latin typeface="Arial"/>
                <a:cs typeface="Arial"/>
              </a:rPr>
              <a:t>doors </a:t>
            </a:r>
            <a:r>
              <a:rPr dirty="0" sz="1400" spc="-35" b="1">
                <a:latin typeface="Arial"/>
                <a:cs typeface="Arial"/>
              </a:rPr>
              <a:t>(triggered </a:t>
            </a:r>
            <a:r>
              <a:rPr dirty="0" sz="1400" spc="-55" b="1">
                <a:latin typeface="Arial"/>
                <a:cs typeface="Arial"/>
              </a:rPr>
              <a:t>by </a:t>
            </a:r>
            <a:r>
              <a:rPr dirty="0" sz="1400" spc="-30" b="1">
                <a:latin typeface="Arial"/>
                <a:cs typeface="Arial"/>
              </a:rPr>
              <a:t>fire </a:t>
            </a:r>
            <a:r>
              <a:rPr dirty="0" sz="1400" spc="-70" b="1">
                <a:latin typeface="Arial"/>
                <a:cs typeface="Arial"/>
              </a:rPr>
              <a:t>alarm)?</a:t>
            </a:r>
            <a:r>
              <a:rPr dirty="0" sz="1400" spc="55" b="1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No</a:t>
            </a:r>
            <a:endParaRPr sz="1400">
              <a:latin typeface="Arial"/>
              <a:cs typeface="Arial"/>
            </a:endParaRPr>
          </a:p>
          <a:p>
            <a:pPr marL="12700" marR="599440">
              <a:lnSpc>
                <a:spcPts val="1650"/>
              </a:lnSpc>
              <a:spcBef>
                <a:spcPts val="65"/>
              </a:spcBef>
            </a:pPr>
            <a:r>
              <a:rPr dirty="0" sz="1400" spc="-50" b="1">
                <a:latin typeface="Arial"/>
                <a:cs typeface="Arial"/>
              </a:rPr>
              <a:t>Does </a:t>
            </a:r>
            <a:r>
              <a:rPr dirty="0" sz="1400" spc="-20" b="1">
                <a:latin typeface="Arial"/>
                <a:cs typeface="Arial"/>
              </a:rPr>
              <a:t>the </a:t>
            </a:r>
            <a:r>
              <a:rPr dirty="0" sz="1400" spc="-70" b="1">
                <a:latin typeface="Arial"/>
                <a:cs typeface="Arial"/>
              </a:rPr>
              <a:t>school </a:t>
            </a:r>
            <a:r>
              <a:rPr dirty="0" sz="1400" spc="-40" b="1">
                <a:latin typeface="Arial"/>
                <a:cs typeface="Arial"/>
              </a:rPr>
              <a:t>have </a:t>
            </a:r>
            <a:r>
              <a:rPr dirty="0" sz="1400" spc="-20" b="1">
                <a:latin typeface="Arial"/>
                <a:cs typeface="Arial"/>
              </a:rPr>
              <a:t>a </a:t>
            </a:r>
            <a:r>
              <a:rPr dirty="0" sz="1400" spc="-55" b="1">
                <a:latin typeface="Arial"/>
                <a:cs typeface="Arial"/>
              </a:rPr>
              <a:t>policy </a:t>
            </a:r>
            <a:r>
              <a:rPr dirty="0" sz="1400" spc="-25" b="1">
                <a:latin typeface="Arial"/>
                <a:cs typeface="Arial"/>
              </a:rPr>
              <a:t>to keep </a:t>
            </a:r>
            <a:r>
              <a:rPr dirty="0" sz="1400" spc="-65" b="1">
                <a:latin typeface="Arial"/>
                <a:cs typeface="Arial"/>
              </a:rPr>
              <a:t>doors </a:t>
            </a:r>
            <a:r>
              <a:rPr dirty="0" sz="1400" spc="-60" b="1">
                <a:latin typeface="Arial"/>
                <a:cs typeface="Arial"/>
              </a:rPr>
              <a:t>closed </a:t>
            </a:r>
            <a:r>
              <a:rPr dirty="0" sz="1400" spc="-45" b="1">
                <a:latin typeface="Arial"/>
                <a:cs typeface="Arial"/>
              </a:rPr>
              <a:t>during </a:t>
            </a:r>
            <a:r>
              <a:rPr dirty="0" sz="1400" spc="-20" b="1">
                <a:latin typeface="Arial"/>
                <a:cs typeface="Arial"/>
              </a:rPr>
              <a:t>a </a:t>
            </a:r>
            <a:r>
              <a:rPr dirty="0" sz="1400" spc="-30" b="1">
                <a:latin typeface="Arial"/>
                <a:cs typeface="Arial"/>
              </a:rPr>
              <a:t>fire  </a:t>
            </a:r>
            <a:r>
              <a:rPr dirty="0" sz="1400" spc="-60" b="1">
                <a:latin typeface="Arial"/>
                <a:cs typeface="Arial"/>
              </a:rPr>
              <a:t>emergency?</a:t>
            </a:r>
            <a:r>
              <a:rPr dirty="0" sz="1400" spc="-35" b="1">
                <a:latin typeface="Arial"/>
                <a:cs typeface="Arial"/>
              </a:rPr>
              <a:t> </a:t>
            </a:r>
            <a:r>
              <a:rPr dirty="0" sz="1400" spc="-40">
                <a:latin typeface="Arial"/>
                <a:cs typeface="Arial"/>
              </a:rPr>
              <a:t>Yes</a:t>
            </a:r>
            <a:endParaRPr sz="1400">
              <a:latin typeface="Arial"/>
              <a:cs typeface="Arial"/>
            </a:endParaRPr>
          </a:p>
          <a:p>
            <a:pPr marL="12700" marR="617220">
              <a:lnSpc>
                <a:spcPts val="1650"/>
              </a:lnSpc>
            </a:pPr>
            <a:r>
              <a:rPr dirty="0" sz="1400" spc="-50" b="1">
                <a:latin typeface="Arial"/>
                <a:cs typeface="Arial"/>
              </a:rPr>
              <a:t>Does </a:t>
            </a:r>
            <a:r>
              <a:rPr dirty="0" sz="1400" spc="-20" b="1">
                <a:latin typeface="Arial"/>
                <a:cs typeface="Arial"/>
              </a:rPr>
              <a:t>the </a:t>
            </a:r>
            <a:r>
              <a:rPr dirty="0" sz="1400" spc="-70" b="1">
                <a:latin typeface="Arial"/>
                <a:cs typeface="Arial"/>
              </a:rPr>
              <a:t>school </a:t>
            </a:r>
            <a:r>
              <a:rPr dirty="0" sz="1400" spc="-50" b="1">
                <a:latin typeface="Arial"/>
                <a:cs typeface="Arial"/>
              </a:rPr>
              <a:t>ensure </a:t>
            </a:r>
            <a:r>
              <a:rPr dirty="0" sz="1400" spc="-20" b="1">
                <a:latin typeface="Arial"/>
                <a:cs typeface="Arial"/>
              </a:rPr>
              <a:t>that </a:t>
            </a:r>
            <a:r>
              <a:rPr dirty="0" sz="1400" spc="-50" b="1">
                <a:latin typeface="Arial"/>
                <a:cs typeface="Arial"/>
              </a:rPr>
              <a:t>means </a:t>
            </a:r>
            <a:r>
              <a:rPr dirty="0" sz="1400" spc="-35" b="1">
                <a:latin typeface="Arial"/>
                <a:cs typeface="Arial"/>
              </a:rPr>
              <a:t>of </a:t>
            </a:r>
            <a:r>
              <a:rPr dirty="0" sz="1400" spc="-60" b="1">
                <a:latin typeface="Arial"/>
                <a:cs typeface="Arial"/>
              </a:rPr>
              <a:t>egress </a:t>
            </a:r>
            <a:r>
              <a:rPr dirty="0" sz="1400" spc="-25" b="1">
                <a:latin typeface="Arial"/>
                <a:cs typeface="Arial"/>
              </a:rPr>
              <a:t>are kept </a:t>
            </a:r>
            <a:r>
              <a:rPr dirty="0" sz="1400" spc="-40" b="1">
                <a:latin typeface="Arial"/>
                <a:cs typeface="Arial"/>
              </a:rPr>
              <a:t>clear and  </a:t>
            </a:r>
            <a:r>
              <a:rPr dirty="0" sz="1400" spc="-60" b="1">
                <a:latin typeface="Arial"/>
                <a:cs typeface="Arial"/>
              </a:rPr>
              <a:t>unobstructed?</a:t>
            </a:r>
            <a:r>
              <a:rPr dirty="0" sz="1400" spc="-35" b="1">
                <a:latin typeface="Arial"/>
                <a:cs typeface="Arial"/>
              </a:rPr>
              <a:t> </a:t>
            </a:r>
            <a:r>
              <a:rPr dirty="0" sz="1400" spc="-40">
                <a:latin typeface="Arial"/>
                <a:cs typeface="Arial"/>
              </a:rPr>
              <a:t>Yes</a:t>
            </a:r>
            <a:endParaRPr sz="1400">
              <a:latin typeface="Arial"/>
              <a:cs typeface="Arial"/>
            </a:endParaRPr>
          </a:p>
          <a:p>
            <a:pPr algn="just" marL="12700" marR="124460">
              <a:lnSpc>
                <a:spcPts val="1650"/>
              </a:lnSpc>
            </a:pPr>
            <a:r>
              <a:rPr dirty="0" sz="1400" spc="-50" b="1">
                <a:latin typeface="Arial"/>
                <a:cs typeface="Arial"/>
              </a:rPr>
              <a:t>Does </a:t>
            </a:r>
            <a:r>
              <a:rPr dirty="0" sz="1400" spc="-20" b="1">
                <a:latin typeface="Arial"/>
                <a:cs typeface="Arial"/>
              </a:rPr>
              <a:t>the </a:t>
            </a:r>
            <a:r>
              <a:rPr dirty="0" sz="1400" spc="-70" b="1">
                <a:latin typeface="Arial"/>
                <a:cs typeface="Arial"/>
              </a:rPr>
              <a:t>school </a:t>
            </a:r>
            <a:r>
              <a:rPr dirty="0" sz="1400" spc="-25" b="1">
                <a:latin typeface="Arial"/>
                <a:cs typeface="Arial"/>
              </a:rPr>
              <a:t>keep </a:t>
            </a:r>
            <a:r>
              <a:rPr dirty="0" sz="1400" spc="-35" b="1">
                <a:latin typeface="Arial"/>
                <a:cs typeface="Arial"/>
              </a:rPr>
              <a:t>exit </a:t>
            </a:r>
            <a:r>
              <a:rPr dirty="0" sz="1400" spc="-65" b="1">
                <a:latin typeface="Arial"/>
                <a:cs typeface="Arial"/>
              </a:rPr>
              <a:t>doors </a:t>
            </a:r>
            <a:r>
              <a:rPr dirty="0" sz="1400" spc="-45" b="1">
                <a:latin typeface="Arial"/>
                <a:cs typeface="Arial"/>
              </a:rPr>
              <a:t>unlocked during </a:t>
            </a:r>
            <a:r>
              <a:rPr dirty="0" sz="1400" spc="-35" b="1">
                <a:latin typeface="Arial"/>
                <a:cs typeface="Arial"/>
              </a:rPr>
              <a:t>operating </a:t>
            </a:r>
            <a:r>
              <a:rPr dirty="0" sz="1400" spc="-90" b="1">
                <a:latin typeface="Arial"/>
                <a:cs typeface="Arial"/>
              </a:rPr>
              <a:t>hours? </a:t>
            </a:r>
            <a:r>
              <a:rPr dirty="0" sz="1400" spc="-5">
                <a:latin typeface="Arial"/>
                <a:cs typeface="Arial"/>
              </a:rPr>
              <a:t>No  </a:t>
            </a:r>
            <a:r>
              <a:rPr dirty="0" sz="1400" spc="-50" b="1">
                <a:latin typeface="Arial"/>
                <a:cs typeface="Arial"/>
              </a:rPr>
              <a:t>Does </a:t>
            </a:r>
            <a:r>
              <a:rPr dirty="0" sz="1400" spc="-20" b="1">
                <a:latin typeface="Arial"/>
                <a:cs typeface="Arial"/>
              </a:rPr>
              <a:t>the </a:t>
            </a:r>
            <a:r>
              <a:rPr dirty="0" sz="1400" spc="-70" b="1">
                <a:latin typeface="Arial"/>
                <a:cs typeface="Arial"/>
              </a:rPr>
              <a:t>school </a:t>
            </a:r>
            <a:r>
              <a:rPr dirty="0" sz="1400" spc="-25" b="1">
                <a:latin typeface="Arial"/>
                <a:cs typeface="Arial"/>
              </a:rPr>
              <a:t>keep </a:t>
            </a:r>
            <a:r>
              <a:rPr dirty="0" sz="1400" spc="-35" b="1">
                <a:latin typeface="Arial"/>
                <a:cs typeface="Arial"/>
              </a:rPr>
              <a:t>exit </a:t>
            </a:r>
            <a:r>
              <a:rPr dirty="0" sz="1400" spc="-65" b="1">
                <a:latin typeface="Arial"/>
                <a:cs typeface="Arial"/>
              </a:rPr>
              <a:t>doors </a:t>
            </a:r>
            <a:r>
              <a:rPr dirty="0" sz="1400" spc="-45" b="1">
                <a:latin typeface="Arial"/>
                <a:cs typeface="Arial"/>
              </a:rPr>
              <a:t>unlocked during </a:t>
            </a:r>
            <a:r>
              <a:rPr dirty="0" sz="1400" spc="-35" b="1">
                <a:latin typeface="Arial"/>
                <a:cs typeface="Arial"/>
              </a:rPr>
              <a:t>operating </a:t>
            </a:r>
            <a:r>
              <a:rPr dirty="0" sz="1400" spc="-90" b="1">
                <a:latin typeface="Arial"/>
                <a:cs typeface="Arial"/>
              </a:rPr>
              <a:t>hours? </a:t>
            </a:r>
            <a:r>
              <a:rPr dirty="0" sz="1400" spc="-5">
                <a:latin typeface="Arial"/>
                <a:cs typeface="Arial"/>
              </a:rPr>
              <a:t>No  </a:t>
            </a:r>
            <a:r>
              <a:rPr dirty="0" sz="1400" spc="-50" b="1">
                <a:latin typeface="Arial"/>
                <a:cs typeface="Arial"/>
              </a:rPr>
              <a:t>Building </a:t>
            </a:r>
            <a:r>
              <a:rPr dirty="0" sz="1400" spc="-55" b="1">
                <a:latin typeface="Arial"/>
                <a:cs typeface="Arial"/>
              </a:rPr>
              <a:t>contains </a:t>
            </a:r>
            <a:r>
              <a:rPr dirty="0" sz="1400" spc="-35" b="1">
                <a:latin typeface="Arial"/>
                <a:cs typeface="Arial"/>
              </a:rPr>
              <a:t>appropriate </a:t>
            </a:r>
            <a:r>
              <a:rPr dirty="0" sz="1400" spc="-50" b="1">
                <a:latin typeface="Arial"/>
                <a:cs typeface="Arial"/>
              </a:rPr>
              <a:t>door </a:t>
            </a:r>
            <a:r>
              <a:rPr dirty="0" sz="1400" spc="-55" b="1">
                <a:latin typeface="Arial"/>
                <a:cs typeface="Arial"/>
              </a:rPr>
              <a:t>lock </a:t>
            </a:r>
            <a:r>
              <a:rPr dirty="0" sz="1400" spc="-45" b="1">
                <a:latin typeface="Arial"/>
                <a:cs typeface="Arial"/>
              </a:rPr>
              <a:t>hardware:</a:t>
            </a:r>
            <a:r>
              <a:rPr dirty="0" sz="1400" spc="40" b="1">
                <a:latin typeface="Arial"/>
                <a:cs typeface="Arial"/>
              </a:rPr>
              <a:t> </a:t>
            </a:r>
            <a:r>
              <a:rPr dirty="0" sz="1400" spc="-40">
                <a:latin typeface="Arial"/>
                <a:cs typeface="Arial"/>
              </a:rPr>
              <a:t>Yes</a:t>
            </a:r>
            <a:endParaRPr sz="1400">
              <a:latin typeface="Arial"/>
              <a:cs typeface="Arial"/>
            </a:endParaRPr>
          </a:p>
          <a:p>
            <a:pPr algn="just" marL="12700">
              <a:lnSpc>
                <a:spcPts val="1585"/>
              </a:lnSpc>
            </a:pPr>
            <a:r>
              <a:rPr dirty="0" sz="1400" spc="-55" b="1">
                <a:latin typeface="Arial"/>
                <a:cs typeface="Arial"/>
              </a:rPr>
              <a:t>Evacuation </a:t>
            </a:r>
            <a:r>
              <a:rPr dirty="0" sz="1400" spc="-60" b="1">
                <a:latin typeface="Arial"/>
                <a:cs typeface="Arial"/>
              </a:rPr>
              <a:t>Plans </a:t>
            </a:r>
            <a:r>
              <a:rPr dirty="0" sz="1400" spc="-40" b="1">
                <a:latin typeface="Arial"/>
                <a:cs typeface="Arial"/>
              </a:rPr>
              <a:t>present and </a:t>
            </a:r>
            <a:r>
              <a:rPr dirty="0" sz="1400" spc="-45" b="1">
                <a:latin typeface="Arial"/>
                <a:cs typeface="Arial"/>
              </a:rPr>
              <a:t>posted in </a:t>
            </a:r>
            <a:r>
              <a:rPr dirty="0" sz="1400" spc="-80" b="1">
                <a:latin typeface="Arial"/>
                <a:cs typeface="Arial"/>
              </a:rPr>
              <a:t>classrooms:</a:t>
            </a:r>
            <a:r>
              <a:rPr dirty="0" sz="1400" spc="55" b="1">
                <a:latin typeface="Arial"/>
                <a:cs typeface="Arial"/>
              </a:rPr>
              <a:t> </a:t>
            </a:r>
            <a:r>
              <a:rPr dirty="0" sz="1400" spc="-40">
                <a:latin typeface="Arial"/>
                <a:cs typeface="Arial"/>
              </a:rPr>
              <a:t>Yes</a:t>
            </a:r>
            <a:endParaRPr sz="1400">
              <a:latin typeface="Arial"/>
              <a:cs typeface="Arial"/>
            </a:endParaRPr>
          </a:p>
          <a:p>
            <a:pPr algn="just" marL="12700">
              <a:lnSpc>
                <a:spcPts val="1650"/>
              </a:lnSpc>
            </a:pPr>
            <a:r>
              <a:rPr dirty="0" sz="1400" spc="-40" b="1">
                <a:latin typeface="Arial"/>
                <a:cs typeface="Arial"/>
              </a:rPr>
              <a:t>Fire drill </a:t>
            </a:r>
            <a:r>
              <a:rPr dirty="0" sz="1400" spc="-45" b="1">
                <a:latin typeface="Arial"/>
                <a:cs typeface="Arial"/>
              </a:rPr>
              <a:t>reports </a:t>
            </a:r>
            <a:r>
              <a:rPr dirty="0" sz="1400" spc="-35" b="1">
                <a:latin typeface="Arial"/>
                <a:cs typeface="Arial"/>
              </a:rPr>
              <a:t>available </a:t>
            </a:r>
            <a:r>
              <a:rPr dirty="0" sz="1400" spc="-45" b="1">
                <a:latin typeface="Arial"/>
                <a:cs typeface="Arial"/>
              </a:rPr>
              <a:t>in main </a:t>
            </a:r>
            <a:r>
              <a:rPr dirty="0" sz="1400" spc="-50" b="1">
                <a:latin typeface="Arial"/>
                <a:cs typeface="Arial"/>
              </a:rPr>
              <a:t>office:</a:t>
            </a:r>
            <a:r>
              <a:rPr dirty="0" sz="1400" spc="5" b="1">
                <a:latin typeface="Arial"/>
                <a:cs typeface="Arial"/>
              </a:rPr>
              <a:t> </a:t>
            </a:r>
            <a:r>
              <a:rPr dirty="0" sz="1400" spc="-40">
                <a:latin typeface="Arial"/>
                <a:cs typeface="Arial"/>
              </a:rPr>
              <a:t>Yes</a:t>
            </a:r>
            <a:endParaRPr sz="1400">
              <a:latin typeface="Arial"/>
              <a:cs typeface="Arial"/>
            </a:endParaRPr>
          </a:p>
          <a:p>
            <a:pPr marL="12700" marR="1327785">
              <a:lnSpc>
                <a:spcPts val="1650"/>
              </a:lnSpc>
              <a:spcBef>
                <a:spcPts val="65"/>
              </a:spcBef>
            </a:pPr>
            <a:r>
              <a:rPr dirty="0" sz="1400" spc="-40" b="1">
                <a:latin typeface="Arial"/>
                <a:cs typeface="Arial"/>
              </a:rPr>
              <a:t>Fire alarm </a:t>
            </a:r>
            <a:r>
              <a:rPr dirty="0" sz="1400" spc="-45" b="1">
                <a:latin typeface="Arial"/>
                <a:cs typeface="Arial"/>
              </a:rPr>
              <a:t>reports </a:t>
            </a:r>
            <a:r>
              <a:rPr dirty="0" sz="1400" spc="-35" b="1">
                <a:latin typeface="Arial"/>
                <a:cs typeface="Arial"/>
              </a:rPr>
              <a:t>available </a:t>
            </a:r>
            <a:r>
              <a:rPr dirty="0" sz="1400" spc="-45" b="1">
                <a:latin typeface="Arial"/>
                <a:cs typeface="Arial"/>
              </a:rPr>
              <a:t>in </a:t>
            </a:r>
            <a:r>
              <a:rPr dirty="0" sz="1400" spc="-30" b="1">
                <a:latin typeface="Arial"/>
                <a:cs typeface="Arial"/>
              </a:rPr>
              <a:t>fire </a:t>
            </a:r>
            <a:r>
              <a:rPr dirty="0" sz="1400" spc="-50" b="1">
                <a:latin typeface="Arial"/>
                <a:cs typeface="Arial"/>
              </a:rPr>
              <a:t>panel: </a:t>
            </a:r>
            <a:r>
              <a:rPr dirty="0" sz="1400" spc="-40">
                <a:latin typeface="Arial"/>
                <a:cs typeface="Arial"/>
              </a:rPr>
              <a:t>Yes  </a:t>
            </a:r>
            <a:r>
              <a:rPr dirty="0" sz="1400" spc="-30" b="1">
                <a:latin typeface="Arial"/>
                <a:cs typeface="Arial"/>
              </a:rPr>
              <a:t>Certificate </a:t>
            </a:r>
            <a:r>
              <a:rPr dirty="0" sz="1400" spc="-35" b="1">
                <a:latin typeface="Arial"/>
                <a:cs typeface="Arial"/>
              </a:rPr>
              <a:t>of </a:t>
            </a:r>
            <a:r>
              <a:rPr dirty="0" sz="1400" spc="-45" b="1">
                <a:latin typeface="Arial"/>
                <a:cs typeface="Arial"/>
              </a:rPr>
              <a:t>Occupancy/Inspection </a:t>
            </a:r>
            <a:r>
              <a:rPr dirty="0" sz="1400" spc="-35" b="1">
                <a:latin typeface="Arial"/>
                <a:cs typeface="Arial"/>
              </a:rPr>
              <a:t>Permit </a:t>
            </a:r>
            <a:r>
              <a:rPr dirty="0" sz="1400" spc="-60" b="1">
                <a:latin typeface="Arial"/>
                <a:cs typeface="Arial"/>
              </a:rPr>
              <a:t>visible: </a:t>
            </a:r>
            <a:r>
              <a:rPr dirty="0" sz="1400" spc="-40">
                <a:latin typeface="Arial"/>
                <a:cs typeface="Arial"/>
              </a:rPr>
              <a:t>Yes  </a:t>
            </a:r>
            <a:r>
              <a:rPr dirty="0" sz="1400" spc="-65" b="1">
                <a:latin typeface="Arial"/>
                <a:cs typeface="Arial"/>
              </a:rPr>
              <a:t>Suppression </a:t>
            </a:r>
            <a:r>
              <a:rPr dirty="0" sz="1400" spc="-60" b="1">
                <a:latin typeface="Arial"/>
                <a:cs typeface="Arial"/>
              </a:rPr>
              <a:t>System Test:</a:t>
            </a:r>
            <a:r>
              <a:rPr dirty="0" sz="1400" spc="25" b="1">
                <a:latin typeface="Arial"/>
                <a:cs typeface="Arial"/>
              </a:rPr>
              <a:t> </a:t>
            </a:r>
            <a:r>
              <a:rPr dirty="0" sz="1400" spc="-40">
                <a:latin typeface="Arial"/>
                <a:cs typeface="Arial"/>
              </a:rPr>
              <a:t>Yes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00"/>
              </a:lnSpc>
            </a:pPr>
            <a:r>
              <a:rPr dirty="0" sz="1400" spc="-55" b="1">
                <a:latin typeface="Arial"/>
                <a:cs typeface="Arial"/>
              </a:rPr>
              <a:t>Kitchen </a:t>
            </a:r>
            <a:r>
              <a:rPr dirty="0" sz="1400" spc="-40" b="1">
                <a:latin typeface="Arial"/>
                <a:cs typeface="Arial"/>
              </a:rPr>
              <a:t>Hood </a:t>
            </a:r>
            <a:r>
              <a:rPr dirty="0" sz="1400" spc="-35" b="1">
                <a:latin typeface="Arial"/>
                <a:cs typeface="Arial"/>
              </a:rPr>
              <a:t>Duct </a:t>
            </a:r>
            <a:r>
              <a:rPr dirty="0" sz="1400" spc="-40" b="1">
                <a:latin typeface="Arial"/>
                <a:cs typeface="Arial"/>
              </a:rPr>
              <a:t>Cleaning Certificate:</a:t>
            </a:r>
            <a:r>
              <a:rPr dirty="0" sz="1400" b="1">
                <a:latin typeface="Arial"/>
                <a:cs typeface="Arial"/>
              </a:rPr>
              <a:t> </a:t>
            </a:r>
            <a:r>
              <a:rPr dirty="0" sz="1400" spc="-40">
                <a:latin typeface="Arial"/>
                <a:cs typeface="Arial"/>
              </a:rPr>
              <a:t>Yes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400">
              <a:latin typeface="Arial"/>
              <a:cs typeface="Arial"/>
            </a:endParaRPr>
          </a:p>
          <a:p>
            <a:pPr algn="ctr" marL="217804">
              <a:lnSpc>
                <a:spcPct val="100000"/>
              </a:lnSpc>
              <a:spcBef>
                <a:spcPts val="5"/>
              </a:spcBef>
            </a:pPr>
            <a:r>
              <a:rPr dirty="0" sz="1400" spc="-45" b="1">
                <a:latin typeface="Arial"/>
                <a:cs typeface="Arial"/>
              </a:rPr>
              <a:t>Training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400">
              <a:latin typeface="Arial"/>
              <a:cs typeface="Arial"/>
            </a:endParaRPr>
          </a:p>
          <a:p>
            <a:pPr algn="just" marL="12700">
              <a:lnSpc>
                <a:spcPts val="1664"/>
              </a:lnSpc>
              <a:spcBef>
                <a:spcPts val="5"/>
              </a:spcBef>
            </a:pPr>
            <a:r>
              <a:rPr dirty="0" sz="1400" spc="-30" b="1">
                <a:latin typeface="Arial"/>
                <a:cs typeface="Arial"/>
              </a:rPr>
              <a:t>Staff trained </a:t>
            </a:r>
            <a:r>
              <a:rPr dirty="0" sz="1400" spc="-55" b="1">
                <a:latin typeface="Arial"/>
                <a:cs typeface="Arial"/>
              </a:rPr>
              <a:t>on </a:t>
            </a:r>
            <a:r>
              <a:rPr dirty="0" sz="1400" spc="-40" b="1">
                <a:latin typeface="Arial"/>
                <a:cs typeface="Arial"/>
              </a:rPr>
              <a:t>Fire </a:t>
            </a:r>
            <a:r>
              <a:rPr dirty="0" sz="1400" spc="-55" b="1">
                <a:latin typeface="Arial"/>
                <a:cs typeface="Arial"/>
              </a:rPr>
              <a:t>Extinguisher </a:t>
            </a:r>
            <a:r>
              <a:rPr dirty="0" sz="1400" spc="-60" b="1">
                <a:latin typeface="Arial"/>
                <a:cs typeface="Arial"/>
              </a:rPr>
              <a:t>locations:</a:t>
            </a:r>
            <a:r>
              <a:rPr dirty="0" sz="1400" b="1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8/26/2016</a:t>
            </a:r>
            <a:endParaRPr sz="1400">
              <a:latin typeface="Arial"/>
              <a:cs typeface="Arial"/>
            </a:endParaRPr>
          </a:p>
          <a:p>
            <a:pPr algn="just" marL="12700">
              <a:lnSpc>
                <a:spcPts val="1664"/>
              </a:lnSpc>
            </a:pPr>
            <a:r>
              <a:rPr dirty="0" sz="1400" spc="-30" b="1">
                <a:latin typeface="Arial"/>
                <a:cs typeface="Arial"/>
              </a:rPr>
              <a:t>Staff trained </a:t>
            </a:r>
            <a:r>
              <a:rPr dirty="0" sz="1400" spc="-55" b="1">
                <a:latin typeface="Arial"/>
                <a:cs typeface="Arial"/>
              </a:rPr>
              <a:t>on </a:t>
            </a:r>
            <a:r>
              <a:rPr dirty="0" sz="1400" spc="-40" b="1">
                <a:latin typeface="Arial"/>
                <a:cs typeface="Arial"/>
              </a:rPr>
              <a:t>Fire </a:t>
            </a:r>
            <a:r>
              <a:rPr dirty="0" sz="1400" spc="-55" b="1">
                <a:latin typeface="Arial"/>
                <a:cs typeface="Arial"/>
              </a:rPr>
              <a:t>Extinguisher operations:</a:t>
            </a:r>
            <a:r>
              <a:rPr dirty="0" sz="1400" spc="5" b="1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8/26/2016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9648825"/>
            <a:ext cx="7772400" cy="4000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0"/>
            <a:ext cx="7772400" cy="952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"/>
              </a:spcBef>
            </a:pPr>
            <a:r>
              <a:rPr dirty="0" spc="-240"/>
              <a:t>9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1028763"/>
            <a:ext cx="259842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30" b="1">
                <a:latin typeface="Arial"/>
                <a:cs typeface="Arial"/>
              </a:rPr>
              <a:t>Staff </a:t>
            </a:r>
            <a:r>
              <a:rPr dirty="0" sz="1400" spc="-40" b="1">
                <a:latin typeface="Arial"/>
                <a:cs typeface="Arial"/>
              </a:rPr>
              <a:t>training </a:t>
            </a:r>
            <a:r>
              <a:rPr dirty="0" sz="1400" spc="-50" b="1">
                <a:latin typeface="Arial"/>
                <a:cs typeface="Arial"/>
              </a:rPr>
              <a:t>sign-off sheet:</a:t>
            </a:r>
            <a:r>
              <a:rPr dirty="0" sz="1400" spc="-30" b="1">
                <a:latin typeface="Arial"/>
                <a:cs typeface="Arial"/>
              </a:rPr>
              <a:t> </a:t>
            </a:r>
            <a:r>
              <a:rPr dirty="0" sz="1400" spc="-40">
                <a:latin typeface="Arial"/>
                <a:cs typeface="Arial"/>
              </a:rPr>
              <a:t>Yes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33450" y="2057400"/>
            <a:ext cx="438150" cy="571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9648825"/>
            <a:ext cx="7772400" cy="4000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0" y="0"/>
            <a:ext cx="7772400" cy="952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"/>
              </a:spcBef>
            </a:pPr>
            <a:r>
              <a:rPr dirty="0" spc="-240"/>
              <a:t>10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1330325"/>
            <a:ext cx="3383279" cy="24809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5">
                <a:solidFill>
                  <a:srgbClr val="039AE4"/>
                </a:solidFill>
                <a:latin typeface="Arial"/>
                <a:cs typeface="Arial"/>
              </a:rPr>
              <a:t>Index</a:t>
            </a:r>
            <a:endParaRPr sz="18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1515"/>
              </a:spcBef>
              <a:buAutoNum type="arabicPeriod"/>
              <a:tabLst>
                <a:tab pos="469900" algn="l"/>
              </a:tabLst>
            </a:pPr>
            <a:r>
              <a:rPr dirty="0" sz="1800" spc="-15">
                <a:latin typeface="Arial"/>
                <a:cs typeface="Arial"/>
              </a:rPr>
              <a:t>Locations </a:t>
            </a:r>
            <a:r>
              <a:rPr dirty="0" sz="1800" spc="-50">
                <a:latin typeface="Arial"/>
                <a:cs typeface="Arial"/>
              </a:rPr>
              <a:t>&amp;</a:t>
            </a:r>
            <a:r>
              <a:rPr dirty="0" sz="1800" spc="-100">
                <a:latin typeface="Arial"/>
                <a:cs typeface="Arial"/>
              </a:rPr>
              <a:t> </a:t>
            </a:r>
            <a:r>
              <a:rPr dirty="0" sz="1800" spc="-20">
                <a:latin typeface="Arial"/>
                <a:cs typeface="Arial"/>
              </a:rPr>
              <a:t>Communications</a:t>
            </a:r>
            <a:endParaRPr sz="18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40"/>
              </a:spcBef>
              <a:buAutoNum type="arabicPeriod"/>
              <a:tabLst>
                <a:tab pos="469900" algn="l"/>
              </a:tabLst>
            </a:pPr>
            <a:r>
              <a:rPr dirty="0" sz="1800" spc="-20">
                <a:latin typeface="Arial"/>
                <a:cs typeface="Arial"/>
              </a:rPr>
              <a:t>Personnel</a:t>
            </a:r>
            <a:endParaRPr sz="18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40"/>
              </a:spcBef>
              <a:buAutoNum type="arabicPeriod"/>
              <a:tabLst>
                <a:tab pos="469900" algn="l"/>
              </a:tabLst>
            </a:pPr>
            <a:r>
              <a:rPr dirty="0" sz="1800" spc="-20">
                <a:latin typeface="Arial"/>
                <a:cs typeface="Arial"/>
              </a:rPr>
              <a:t>Facility</a:t>
            </a:r>
            <a:r>
              <a:rPr dirty="0" sz="1800" spc="-4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Information</a:t>
            </a:r>
            <a:endParaRPr sz="18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40"/>
              </a:spcBef>
              <a:buAutoNum type="arabicPeriod"/>
              <a:tabLst>
                <a:tab pos="469900" algn="l"/>
              </a:tabLst>
            </a:pPr>
            <a:r>
              <a:rPr dirty="0" sz="1800" spc="-20">
                <a:latin typeface="Arial"/>
                <a:cs typeface="Arial"/>
              </a:rPr>
              <a:t>Students </a:t>
            </a:r>
            <a:r>
              <a:rPr dirty="0" sz="1800" spc="-50">
                <a:latin typeface="Arial"/>
                <a:cs typeface="Arial"/>
              </a:rPr>
              <a:t>&amp;</a:t>
            </a:r>
            <a:r>
              <a:rPr dirty="0" sz="1800" spc="-65">
                <a:latin typeface="Arial"/>
                <a:cs typeface="Arial"/>
              </a:rPr>
              <a:t> </a:t>
            </a:r>
            <a:r>
              <a:rPr dirty="0" sz="1800" spc="-35">
                <a:latin typeface="Arial"/>
                <a:cs typeface="Arial"/>
              </a:rPr>
              <a:t>Staff</a:t>
            </a:r>
            <a:endParaRPr sz="18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40"/>
              </a:spcBef>
              <a:buAutoNum type="arabicPeriod"/>
              <a:tabLst>
                <a:tab pos="469900" algn="l"/>
              </a:tabLst>
            </a:pPr>
            <a:r>
              <a:rPr dirty="0" sz="1800" spc="-15">
                <a:latin typeface="Arial"/>
                <a:cs typeface="Arial"/>
              </a:rPr>
              <a:t>Communication</a:t>
            </a:r>
            <a:endParaRPr sz="18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540"/>
              </a:spcBef>
              <a:buAutoNum type="arabicPeriod"/>
              <a:tabLst>
                <a:tab pos="469900" algn="l"/>
              </a:tabLst>
            </a:pPr>
            <a:r>
              <a:rPr dirty="0" sz="1800" spc="-45">
                <a:latin typeface="Arial"/>
                <a:cs typeface="Arial"/>
              </a:rPr>
              <a:t>Rescue </a:t>
            </a:r>
            <a:r>
              <a:rPr dirty="0" sz="1800" spc="-20">
                <a:latin typeface="Arial"/>
                <a:cs typeface="Arial"/>
              </a:rPr>
              <a:t>Equipment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9648825"/>
            <a:ext cx="7772400" cy="4000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0"/>
            <a:ext cx="7772400" cy="952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"/>
              </a:spcBef>
            </a:pPr>
            <a:r>
              <a:rPr dirty="0" spc="-240"/>
              <a:t>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20875" y="1330325"/>
            <a:ext cx="3925570" cy="889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800" spc="-15">
                <a:solidFill>
                  <a:srgbClr val="039AE4"/>
                </a:solidFill>
                <a:latin typeface="Arial"/>
                <a:cs typeface="Arial"/>
              </a:rPr>
              <a:t>Section </a:t>
            </a:r>
            <a:r>
              <a:rPr dirty="0" sz="1800" spc="-240">
                <a:solidFill>
                  <a:srgbClr val="039AE4"/>
                </a:solidFill>
                <a:latin typeface="Arial"/>
                <a:cs typeface="Arial"/>
              </a:rPr>
              <a:t>1: </a:t>
            </a:r>
            <a:r>
              <a:rPr dirty="0" sz="1800" spc="-15">
                <a:solidFill>
                  <a:srgbClr val="039AE4"/>
                </a:solidFill>
                <a:latin typeface="Arial"/>
                <a:cs typeface="Arial"/>
              </a:rPr>
              <a:t>Locations </a:t>
            </a:r>
            <a:r>
              <a:rPr dirty="0" sz="1800" spc="-50">
                <a:solidFill>
                  <a:srgbClr val="039AE4"/>
                </a:solidFill>
                <a:latin typeface="Arial"/>
                <a:cs typeface="Arial"/>
              </a:rPr>
              <a:t>&amp;</a:t>
            </a:r>
            <a:r>
              <a:rPr dirty="0" sz="1800" spc="-170">
                <a:solidFill>
                  <a:srgbClr val="039AE4"/>
                </a:solidFill>
                <a:latin typeface="Arial"/>
                <a:cs typeface="Arial"/>
              </a:rPr>
              <a:t> </a:t>
            </a:r>
            <a:r>
              <a:rPr dirty="0" sz="1800" spc="-20">
                <a:solidFill>
                  <a:srgbClr val="039AE4"/>
                </a:solidFill>
                <a:latin typeface="Arial"/>
                <a:cs typeface="Arial"/>
              </a:rPr>
              <a:t>Communications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55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1400" spc="-50" b="1">
                <a:latin typeface="Arial"/>
                <a:cs typeface="Arial"/>
              </a:rPr>
              <a:t>Command</a:t>
            </a:r>
            <a:r>
              <a:rPr dirty="0" sz="1400" spc="-40" b="1">
                <a:latin typeface="Arial"/>
                <a:cs typeface="Arial"/>
              </a:rPr>
              <a:t> </a:t>
            </a:r>
            <a:r>
              <a:rPr dirty="0" sz="1400" spc="-65" b="1">
                <a:latin typeface="Arial"/>
                <a:cs typeface="Arial"/>
              </a:rPr>
              <a:t>Locations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914400" y="2266950"/>
          <a:ext cx="5958205" cy="1333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/>
                <a:gridCol w="2524125"/>
                <a:gridCol w="2809875"/>
              </a:tblGrid>
              <a:tr h="3524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7145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400" spc="-50" b="1">
                          <a:latin typeface="Arial"/>
                          <a:cs typeface="Arial"/>
                        </a:rPr>
                        <a:t>Primary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3970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400" spc="-55" b="1">
                          <a:latin typeface="Arial"/>
                          <a:cs typeface="Arial"/>
                        </a:rPr>
                        <a:t>Secondary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marR="13335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100" spc="-60" b="1">
                          <a:latin typeface="Arial"/>
                          <a:cs typeface="Arial"/>
                        </a:rPr>
                        <a:t>Room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825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160">
                          <a:latin typeface="Arial"/>
                          <a:cs typeface="Arial"/>
                        </a:rPr>
                        <a:t>119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889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165">
                          <a:latin typeface="Arial"/>
                          <a:cs typeface="Arial"/>
                        </a:rPr>
                        <a:t>121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marR="8890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100" spc="-20" b="1">
                          <a:latin typeface="Arial"/>
                          <a:cs typeface="Arial"/>
                        </a:rPr>
                        <a:t>Name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825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15">
                          <a:latin typeface="Arial"/>
                          <a:cs typeface="Arial"/>
                        </a:rPr>
                        <a:t>Headmaster's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Office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333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20">
                          <a:latin typeface="Arial"/>
                          <a:cs typeface="Arial"/>
                        </a:rPr>
                        <a:t>Main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Office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marR="14604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100" spc="-40" b="1">
                          <a:latin typeface="Arial"/>
                          <a:cs typeface="Arial"/>
                        </a:rPr>
                        <a:t>Phone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762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25">
                          <a:latin typeface="Arial"/>
                          <a:cs typeface="Arial"/>
                        </a:rPr>
                        <a:t>617-635-8937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ext.105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81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25">
                          <a:latin typeface="Arial"/>
                          <a:cs typeface="Arial"/>
                        </a:rPr>
                        <a:t>617-635-8937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ext.100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2756941" y="3886263"/>
            <a:ext cx="229552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0" b="1">
                <a:latin typeface="Arial"/>
                <a:cs typeface="Arial"/>
              </a:rPr>
              <a:t>Primary </a:t>
            </a:r>
            <a:r>
              <a:rPr dirty="0" sz="1400" spc="-65" b="1">
                <a:latin typeface="Arial"/>
                <a:cs typeface="Arial"/>
              </a:rPr>
              <a:t>Assembly</a:t>
            </a:r>
            <a:r>
              <a:rPr dirty="0" sz="1400" spc="-45" b="1">
                <a:latin typeface="Arial"/>
                <a:cs typeface="Arial"/>
              </a:rPr>
              <a:t> </a:t>
            </a:r>
            <a:r>
              <a:rPr dirty="0" sz="1400" spc="-65" b="1">
                <a:latin typeface="Arial"/>
                <a:cs typeface="Arial"/>
              </a:rPr>
              <a:t>Locations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914400" y="4171950"/>
          <a:ext cx="5958205" cy="1009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71800"/>
                <a:gridCol w="2971800"/>
              </a:tblGrid>
              <a:tr h="352425">
                <a:tc>
                  <a:txBody>
                    <a:bodyPr/>
                    <a:lstStyle/>
                    <a:p>
                      <a:pPr marL="1071245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400" spc="-55" b="1">
                          <a:latin typeface="Arial"/>
                          <a:cs typeface="Arial"/>
                        </a:rPr>
                        <a:t>Location</a:t>
                      </a:r>
                      <a:r>
                        <a:rPr dirty="0" sz="14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204" b="1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6510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400" spc="-55" b="1">
                          <a:latin typeface="Arial"/>
                          <a:cs typeface="Arial"/>
                        </a:rPr>
                        <a:t>Location</a:t>
                      </a:r>
                      <a:r>
                        <a:rPr dirty="0" sz="14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60" b="1">
                          <a:latin typeface="Arial"/>
                          <a:cs typeface="Arial"/>
                        </a:rPr>
                        <a:t>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109982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15">
                          <a:latin typeface="Arial"/>
                          <a:cs typeface="Arial"/>
                        </a:rPr>
                        <a:t>Parking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Lot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81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20">
                          <a:latin typeface="Arial"/>
                          <a:cs typeface="Arial"/>
                        </a:rPr>
                        <a:t>Ringer 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Playground,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rear </a:t>
                      </a:r>
                      <a:r>
                        <a:rPr dirty="0" sz="1200" spc="10">
                          <a:latin typeface="Arial"/>
                          <a:cs typeface="Arial"/>
                        </a:rPr>
                        <a:t>of </a:t>
                      </a:r>
                      <a:r>
                        <a:rPr dirty="0" sz="1200" spc="-45">
                          <a:latin typeface="Arial"/>
                          <a:cs typeface="Arial"/>
                        </a:rPr>
                        <a:t>J. 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Mann</a:t>
                      </a:r>
                      <a:r>
                        <a:rPr dirty="0" sz="12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School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2740025" y="5467413"/>
            <a:ext cx="227711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5" b="1">
                <a:latin typeface="Arial"/>
                <a:cs typeface="Arial"/>
              </a:rPr>
              <a:t>Backup </a:t>
            </a:r>
            <a:r>
              <a:rPr dirty="0" sz="1400" spc="-65" b="1">
                <a:latin typeface="Arial"/>
                <a:cs typeface="Arial"/>
              </a:rPr>
              <a:t>Assembly</a:t>
            </a:r>
            <a:r>
              <a:rPr dirty="0" sz="1400" spc="-40" b="1">
                <a:latin typeface="Arial"/>
                <a:cs typeface="Arial"/>
              </a:rPr>
              <a:t> </a:t>
            </a:r>
            <a:r>
              <a:rPr dirty="0" sz="1400" spc="-65" b="1">
                <a:latin typeface="Arial"/>
                <a:cs typeface="Arial"/>
              </a:rPr>
              <a:t>Locations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914400" y="5753100"/>
          <a:ext cx="5958205" cy="1009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71800"/>
                <a:gridCol w="2971800"/>
              </a:tblGrid>
              <a:tr h="352425">
                <a:tc>
                  <a:txBody>
                    <a:bodyPr/>
                    <a:lstStyle/>
                    <a:p>
                      <a:pPr algn="ctr" marR="12065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400" spc="-55" b="1">
                          <a:latin typeface="Arial"/>
                          <a:cs typeface="Arial"/>
                        </a:rPr>
                        <a:t>Location</a:t>
                      </a:r>
                      <a:r>
                        <a:rPr dirty="0" sz="14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204" b="1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6510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400" spc="-55" b="1">
                          <a:latin typeface="Arial"/>
                          <a:cs typeface="Arial"/>
                        </a:rPr>
                        <a:t>Location</a:t>
                      </a:r>
                      <a:r>
                        <a:rPr dirty="0" sz="14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60" b="1">
                          <a:latin typeface="Arial"/>
                          <a:cs typeface="Arial"/>
                        </a:rPr>
                        <a:t>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marR="1333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>
                          <a:latin typeface="Arial"/>
                          <a:cs typeface="Arial"/>
                        </a:rPr>
                        <a:t>Brighton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High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825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15">
                          <a:latin typeface="Arial"/>
                          <a:cs typeface="Arial"/>
                        </a:rPr>
                        <a:t>Jackson 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Mann</a:t>
                      </a:r>
                      <a:r>
                        <a:rPr dirty="0" sz="12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Complex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marR="1587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5">
                          <a:latin typeface="Arial"/>
                          <a:cs typeface="Arial"/>
                        </a:rPr>
                        <a:t>635-9873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651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25">
                          <a:latin typeface="Arial"/>
                          <a:cs typeface="Arial"/>
                        </a:rPr>
                        <a:t>635-6666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2768600" y="7048563"/>
            <a:ext cx="223329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5" b="1">
                <a:latin typeface="Arial"/>
                <a:cs typeface="Arial"/>
              </a:rPr>
              <a:t>Evacuation</a:t>
            </a:r>
            <a:r>
              <a:rPr dirty="0" sz="1400" spc="-50" b="1">
                <a:latin typeface="Arial"/>
                <a:cs typeface="Arial"/>
              </a:rPr>
              <a:t> Communication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19162" y="7339013"/>
            <a:ext cx="5943600" cy="56197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74930" rIns="0" bIns="0" rtlCol="0" vert="horz">
            <a:spAutoFit/>
          </a:bodyPr>
          <a:lstStyle/>
          <a:p>
            <a:pPr marL="528320" marR="216535" indent="-323850">
              <a:lnSpc>
                <a:spcPts val="1650"/>
              </a:lnSpc>
              <a:spcBef>
                <a:spcPts val="590"/>
              </a:spcBef>
            </a:pPr>
            <a:r>
              <a:rPr dirty="0" sz="1400" spc="-20">
                <a:latin typeface="Arial"/>
                <a:cs typeface="Arial"/>
              </a:rPr>
              <a:t>Via </a:t>
            </a:r>
            <a:r>
              <a:rPr dirty="0" sz="1400" spc="5">
                <a:latin typeface="Arial"/>
                <a:cs typeface="Arial"/>
              </a:rPr>
              <a:t>the </a:t>
            </a:r>
            <a:r>
              <a:rPr dirty="0" sz="1400" spc="-65">
                <a:latin typeface="Arial"/>
                <a:cs typeface="Arial"/>
              </a:rPr>
              <a:t>PA </a:t>
            </a:r>
            <a:r>
              <a:rPr dirty="0" sz="1400" spc="-35">
                <a:latin typeface="Arial"/>
                <a:cs typeface="Arial"/>
              </a:rPr>
              <a:t>System </a:t>
            </a:r>
            <a:r>
              <a:rPr dirty="0" sz="1400" spc="-10">
                <a:latin typeface="Arial"/>
                <a:cs typeface="Arial"/>
              </a:rPr>
              <a:t>announce </a:t>
            </a:r>
            <a:r>
              <a:rPr dirty="0" sz="1400" spc="-5">
                <a:latin typeface="Arial"/>
                <a:cs typeface="Arial"/>
              </a:rPr>
              <a:t>that </a:t>
            </a:r>
            <a:r>
              <a:rPr dirty="0" sz="1400" spc="-45">
                <a:latin typeface="Arial"/>
                <a:cs typeface="Arial"/>
              </a:rPr>
              <a:t>a </a:t>
            </a:r>
            <a:r>
              <a:rPr dirty="0" sz="1400" spc="-20">
                <a:latin typeface="Arial"/>
                <a:cs typeface="Arial"/>
              </a:rPr>
              <a:t>Tier </a:t>
            </a:r>
            <a:r>
              <a:rPr dirty="0" sz="1400" spc="-305">
                <a:latin typeface="Arial"/>
                <a:cs typeface="Arial"/>
              </a:rPr>
              <a:t>1 </a:t>
            </a:r>
            <a:r>
              <a:rPr dirty="0" sz="1400" spc="-25">
                <a:latin typeface="Arial"/>
                <a:cs typeface="Arial"/>
              </a:rPr>
              <a:t>Green </a:t>
            </a:r>
            <a:r>
              <a:rPr dirty="0" sz="1400" spc="-10">
                <a:latin typeface="Arial"/>
                <a:cs typeface="Arial"/>
              </a:rPr>
              <a:t>situation </a:t>
            </a:r>
            <a:r>
              <a:rPr dirty="0" sz="1400" spc="-30">
                <a:latin typeface="Arial"/>
                <a:cs typeface="Arial"/>
              </a:rPr>
              <a:t>exists, </a:t>
            </a:r>
            <a:r>
              <a:rPr dirty="0" sz="1400" spc="-35">
                <a:latin typeface="Arial"/>
                <a:cs typeface="Arial"/>
              </a:rPr>
              <a:t>Please  </a:t>
            </a:r>
            <a:r>
              <a:rPr dirty="0" sz="1400" spc="-20">
                <a:latin typeface="Arial"/>
                <a:cs typeface="Arial"/>
              </a:rPr>
              <a:t>use </a:t>
            </a:r>
            <a:r>
              <a:rPr dirty="0" sz="1400" spc="-5">
                <a:latin typeface="Arial"/>
                <a:cs typeface="Arial"/>
              </a:rPr>
              <a:t>appropriate </a:t>
            </a:r>
            <a:r>
              <a:rPr dirty="0" sz="1400" spc="-10">
                <a:latin typeface="Arial"/>
                <a:cs typeface="Arial"/>
              </a:rPr>
              <a:t>routes </a:t>
            </a:r>
            <a:r>
              <a:rPr dirty="0" sz="1400" spc="-15">
                <a:latin typeface="Arial"/>
                <a:cs typeface="Arial"/>
              </a:rPr>
              <a:t>and </a:t>
            </a:r>
            <a:r>
              <a:rPr dirty="0" sz="1400" spc="5">
                <a:latin typeface="Arial"/>
                <a:cs typeface="Arial"/>
              </a:rPr>
              <a:t>proceed </a:t>
            </a:r>
            <a:r>
              <a:rPr dirty="0" sz="1400" spc="15">
                <a:latin typeface="Arial"/>
                <a:cs typeface="Arial"/>
              </a:rPr>
              <a:t>to </a:t>
            </a:r>
            <a:r>
              <a:rPr dirty="0" sz="1400" spc="5">
                <a:latin typeface="Arial"/>
                <a:cs typeface="Arial"/>
              </a:rPr>
              <a:t>the </a:t>
            </a:r>
            <a:r>
              <a:rPr dirty="0" sz="1400" spc="-25">
                <a:latin typeface="Arial"/>
                <a:cs typeface="Arial"/>
              </a:rPr>
              <a:t>assembly</a:t>
            </a:r>
            <a:r>
              <a:rPr dirty="0" sz="1400" spc="-200">
                <a:latin typeface="Arial"/>
                <a:cs typeface="Arial"/>
              </a:rPr>
              <a:t> </a:t>
            </a:r>
            <a:r>
              <a:rPr dirty="0" sz="1400" spc="-15">
                <a:latin typeface="Arial"/>
                <a:cs typeface="Arial"/>
              </a:rPr>
              <a:t>locations.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692400" y="8191563"/>
            <a:ext cx="238760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35" b="1">
                <a:latin typeface="Arial"/>
                <a:cs typeface="Arial"/>
              </a:rPr>
              <a:t>Containment</a:t>
            </a:r>
            <a:r>
              <a:rPr dirty="0" sz="1400" spc="-75" b="1">
                <a:latin typeface="Arial"/>
                <a:cs typeface="Arial"/>
              </a:rPr>
              <a:t> </a:t>
            </a:r>
            <a:r>
              <a:rPr dirty="0" sz="1400" spc="-50" b="1">
                <a:latin typeface="Arial"/>
                <a:cs typeface="Arial"/>
              </a:rPr>
              <a:t>Communication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19162" y="8482013"/>
            <a:ext cx="5943600" cy="56197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74930" rIns="0" bIns="0" rtlCol="0" vert="horz">
            <a:spAutoFit/>
          </a:bodyPr>
          <a:lstStyle/>
          <a:p>
            <a:pPr marL="814069" marR="380365" indent="-447675">
              <a:lnSpc>
                <a:spcPts val="1650"/>
              </a:lnSpc>
              <a:spcBef>
                <a:spcPts val="590"/>
              </a:spcBef>
            </a:pPr>
            <a:r>
              <a:rPr dirty="0" sz="1400" spc="-20">
                <a:latin typeface="Arial"/>
                <a:cs typeface="Arial"/>
              </a:rPr>
              <a:t>Via </a:t>
            </a:r>
            <a:r>
              <a:rPr dirty="0" sz="1400" spc="5">
                <a:latin typeface="Arial"/>
                <a:cs typeface="Arial"/>
              </a:rPr>
              <a:t>the </a:t>
            </a:r>
            <a:r>
              <a:rPr dirty="0" sz="1400" spc="-65">
                <a:latin typeface="Arial"/>
                <a:cs typeface="Arial"/>
              </a:rPr>
              <a:t>PA </a:t>
            </a:r>
            <a:r>
              <a:rPr dirty="0" sz="1400" spc="-25">
                <a:latin typeface="Arial"/>
                <a:cs typeface="Arial"/>
              </a:rPr>
              <a:t>system </a:t>
            </a:r>
            <a:r>
              <a:rPr dirty="0" sz="1400" spc="5">
                <a:latin typeface="Arial"/>
                <a:cs typeface="Arial"/>
              </a:rPr>
              <a:t>the </a:t>
            </a:r>
            <a:r>
              <a:rPr dirty="0" sz="1400" spc="-10">
                <a:latin typeface="Arial"/>
                <a:cs typeface="Arial"/>
              </a:rPr>
              <a:t>announcement </a:t>
            </a:r>
            <a:r>
              <a:rPr dirty="0" sz="1400">
                <a:latin typeface="Arial"/>
                <a:cs typeface="Arial"/>
              </a:rPr>
              <a:t>will </a:t>
            </a:r>
            <a:r>
              <a:rPr dirty="0" sz="1400" spc="15">
                <a:latin typeface="Arial"/>
                <a:cs typeface="Arial"/>
              </a:rPr>
              <a:t>be </a:t>
            </a:r>
            <a:r>
              <a:rPr dirty="0" sz="1400" spc="-15">
                <a:latin typeface="Arial"/>
                <a:cs typeface="Arial"/>
              </a:rPr>
              <a:t>made </a:t>
            </a:r>
            <a:r>
              <a:rPr dirty="0" sz="1400" spc="-5">
                <a:latin typeface="Arial"/>
                <a:cs typeface="Arial"/>
              </a:rPr>
              <a:t>that </a:t>
            </a:r>
            <a:r>
              <a:rPr dirty="0" sz="1400" spc="-45">
                <a:latin typeface="Arial"/>
                <a:cs typeface="Arial"/>
              </a:rPr>
              <a:t>a </a:t>
            </a:r>
            <a:r>
              <a:rPr dirty="0" sz="1400" spc="-20">
                <a:latin typeface="Arial"/>
                <a:cs typeface="Arial"/>
              </a:rPr>
              <a:t>Tier </a:t>
            </a:r>
            <a:r>
              <a:rPr dirty="0" sz="1400" spc="-305">
                <a:latin typeface="Arial"/>
                <a:cs typeface="Arial"/>
              </a:rPr>
              <a:t>1 </a:t>
            </a:r>
            <a:r>
              <a:rPr dirty="0" sz="1400" spc="5">
                <a:latin typeface="Arial"/>
                <a:cs typeface="Arial"/>
              </a:rPr>
              <a:t>red  </a:t>
            </a:r>
            <a:r>
              <a:rPr dirty="0" sz="1400" spc="-10">
                <a:latin typeface="Arial"/>
                <a:cs typeface="Arial"/>
              </a:rPr>
              <a:t>situation </a:t>
            </a:r>
            <a:r>
              <a:rPr dirty="0" sz="1400" spc="-30">
                <a:latin typeface="Arial"/>
                <a:cs typeface="Arial"/>
              </a:rPr>
              <a:t>exists, </a:t>
            </a:r>
            <a:r>
              <a:rPr dirty="0" sz="1400" spc="-15">
                <a:latin typeface="Arial"/>
                <a:cs typeface="Arial"/>
              </a:rPr>
              <a:t>please </a:t>
            </a:r>
            <a:r>
              <a:rPr dirty="0" sz="1400" spc="-5">
                <a:latin typeface="Arial"/>
                <a:cs typeface="Arial"/>
              </a:rPr>
              <a:t>initiate </a:t>
            </a:r>
            <a:r>
              <a:rPr dirty="0" sz="1400" spc="-10">
                <a:latin typeface="Arial"/>
                <a:cs typeface="Arial"/>
              </a:rPr>
              <a:t>containment</a:t>
            </a:r>
            <a:r>
              <a:rPr dirty="0" sz="1400" spc="-8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procedures.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0" y="9648825"/>
            <a:ext cx="7772400" cy="4000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0" y="0"/>
            <a:ext cx="7772400" cy="952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"/>
              </a:spcBef>
            </a:pPr>
            <a:r>
              <a:rPr dirty="0" spc="-240"/>
              <a:t>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25725" y="1330325"/>
            <a:ext cx="2519680" cy="889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R="3175">
              <a:lnSpc>
                <a:spcPct val="100000"/>
              </a:lnSpc>
              <a:spcBef>
                <a:spcPts val="100"/>
              </a:spcBef>
            </a:pPr>
            <a:r>
              <a:rPr dirty="0" sz="1800" spc="-15">
                <a:solidFill>
                  <a:srgbClr val="039AE4"/>
                </a:solidFill>
                <a:latin typeface="Arial"/>
                <a:cs typeface="Arial"/>
              </a:rPr>
              <a:t>Section 2:</a:t>
            </a:r>
            <a:r>
              <a:rPr dirty="0" sz="1800" spc="-95">
                <a:solidFill>
                  <a:srgbClr val="039AE4"/>
                </a:solidFill>
                <a:latin typeface="Arial"/>
                <a:cs typeface="Arial"/>
              </a:rPr>
              <a:t> </a:t>
            </a:r>
            <a:r>
              <a:rPr dirty="0" sz="1800" spc="-20">
                <a:solidFill>
                  <a:srgbClr val="039AE4"/>
                </a:solidFill>
                <a:latin typeface="Arial"/>
                <a:cs typeface="Arial"/>
              </a:rPr>
              <a:t>Personnel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55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1400" spc="-40" b="1">
                <a:latin typeface="Arial"/>
                <a:cs typeface="Arial"/>
              </a:rPr>
              <a:t>Site </a:t>
            </a:r>
            <a:r>
              <a:rPr dirty="0" sz="1400" spc="-35" b="1">
                <a:latin typeface="Arial"/>
                <a:cs typeface="Arial"/>
              </a:rPr>
              <a:t>Incident </a:t>
            </a:r>
            <a:r>
              <a:rPr dirty="0" sz="1400" spc="-45" b="1">
                <a:latin typeface="Arial"/>
                <a:cs typeface="Arial"/>
              </a:rPr>
              <a:t>Control</a:t>
            </a:r>
            <a:r>
              <a:rPr dirty="0" sz="1400" spc="-80" b="1">
                <a:latin typeface="Arial"/>
                <a:cs typeface="Arial"/>
              </a:rPr>
              <a:t> </a:t>
            </a:r>
            <a:r>
              <a:rPr dirty="0" sz="1400" spc="-35" b="1">
                <a:latin typeface="Arial"/>
                <a:cs typeface="Arial"/>
              </a:rPr>
              <a:t>Managers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914400" y="2266950"/>
          <a:ext cx="5958205" cy="16573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2000"/>
                <a:gridCol w="2371725"/>
                <a:gridCol w="2809875"/>
              </a:tblGrid>
              <a:tr h="3524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7145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400" spc="-50" b="1">
                          <a:latin typeface="Arial"/>
                          <a:cs typeface="Arial"/>
                        </a:rPr>
                        <a:t>Primary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3970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400" spc="-55" b="1">
                          <a:latin typeface="Arial"/>
                          <a:cs typeface="Arial"/>
                        </a:rPr>
                        <a:t>Secondary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marR="8890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100" spc="-20" b="1">
                          <a:latin typeface="Arial"/>
                          <a:cs typeface="Arial"/>
                        </a:rPr>
                        <a:t>Name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635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10">
                          <a:latin typeface="Arial"/>
                          <a:cs typeface="Arial"/>
                        </a:rPr>
                        <a:t>Matt 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Holzer,</a:t>
                      </a:r>
                      <a:r>
                        <a:rPr dirty="0" sz="120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Headmaster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17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5">
                          <a:latin typeface="Arial"/>
                          <a:cs typeface="Arial"/>
                        </a:rPr>
                        <a:t>Jeff 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Becker, 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Asst.</a:t>
                      </a:r>
                      <a:r>
                        <a:rPr dirty="0" sz="12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Headmaster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marR="14604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100" spc="-40" b="1">
                          <a:latin typeface="Arial"/>
                          <a:cs typeface="Arial"/>
                        </a:rPr>
                        <a:t>Phone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635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10">
                          <a:latin typeface="Arial"/>
                          <a:cs typeface="Arial"/>
                        </a:rPr>
                        <a:t>617-635-9860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635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10">
                          <a:latin typeface="Arial"/>
                          <a:cs typeface="Arial"/>
                        </a:rPr>
                        <a:t>617-635-9860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marR="5715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100" spc="-30" b="1">
                          <a:latin typeface="Arial"/>
                          <a:cs typeface="Arial"/>
                        </a:rPr>
                        <a:t>Cell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254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30">
                          <a:latin typeface="Arial"/>
                          <a:cs typeface="Arial"/>
                        </a:rPr>
                        <a:t>857-210-5261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635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20">
                          <a:latin typeface="Arial"/>
                          <a:cs typeface="Arial"/>
                        </a:rPr>
                        <a:t>857-210-5277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marR="5715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100" spc="-25" b="1">
                          <a:latin typeface="Arial"/>
                          <a:cs typeface="Arial"/>
                        </a:rPr>
                        <a:t>Alternate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3063875" y="4210113"/>
            <a:ext cx="1631314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35" b="1">
                <a:latin typeface="Arial"/>
                <a:cs typeface="Arial"/>
              </a:rPr>
              <a:t>Safety</a:t>
            </a:r>
            <a:r>
              <a:rPr dirty="0" sz="1400" spc="-85" b="1">
                <a:latin typeface="Arial"/>
                <a:cs typeface="Arial"/>
              </a:rPr>
              <a:t> </a:t>
            </a:r>
            <a:r>
              <a:rPr dirty="0" sz="1400" spc="-50" b="1">
                <a:latin typeface="Arial"/>
                <a:cs typeface="Arial"/>
              </a:rPr>
              <a:t>Coordinators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914400" y="4495801"/>
          <a:ext cx="5958205" cy="16573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2000"/>
                <a:gridCol w="2371725"/>
                <a:gridCol w="2809875"/>
              </a:tblGrid>
              <a:tr h="3524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7145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400" spc="-50" b="1">
                          <a:latin typeface="Arial"/>
                          <a:cs typeface="Arial"/>
                        </a:rPr>
                        <a:t>Primary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3970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400" spc="-55" b="1">
                          <a:latin typeface="Arial"/>
                          <a:cs typeface="Arial"/>
                        </a:rPr>
                        <a:t>Secondary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marR="8890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100" spc="-20" b="1">
                          <a:latin typeface="Arial"/>
                          <a:cs typeface="Arial"/>
                        </a:rPr>
                        <a:t>Name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841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5">
                          <a:latin typeface="Arial"/>
                          <a:cs typeface="Arial"/>
                        </a:rPr>
                        <a:t>Alex 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Colon, School</a:t>
                      </a:r>
                      <a:r>
                        <a:rPr dirty="0" sz="12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Police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508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30">
                          <a:latin typeface="Arial"/>
                          <a:cs typeface="Arial"/>
                        </a:rPr>
                        <a:t>Regi 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Loving,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65">
                          <a:latin typeface="Arial"/>
                          <a:cs typeface="Arial"/>
                        </a:rPr>
                        <a:t>CFC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marR="14604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100" spc="-40" b="1">
                          <a:latin typeface="Arial"/>
                          <a:cs typeface="Arial"/>
                        </a:rPr>
                        <a:t>Phone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635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10">
                          <a:latin typeface="Arial"/>
                          <a:cs typeface="Arial"/>
                        </a:rPr>
                        <a:t>617-635-9860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635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10">
                          <a:latin typeface="Arial"/>
                          <a:cs typeface="Arial"/>
                        </a:rPr>
                        <a:t>617-635-9860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marR="5715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100" spc="-30" b="1">
                          <a:latin typeface="Arial"/>
                          <a:cs typeface="Arial"/>
                        </a:rPr>
                        <a:t>Cell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968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40">
                          <a:latin typeface="Arial"/>
                          <a:cs typeface="Arial"/>
                        </a:rPr>
                        <a:t>----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905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40">
                          <a:latin typeface="Arial"/>
                          <a:cs typeface="Arial"/>
                        </a:rPr>
                        <a:t>----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marR="5715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100" spc="-25" b="1">
                          <a:latin typeface="Arial"/>
                          <a:cs typeface="Arial"/>
                        </a:rPr>
                        <a:t>Alternate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762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40">
                          <a:latin typeface="Arial"/>
                          <a:cs typeface="Arial"/>
                        </a:rPr>
                        <a:t>---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2816225" y="6438963"/>
            <a:ext cx="212788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0" b="1">
                <a:latin typeface="Arial"/>
                <a:cs typeface="Arial"/>
              </a:rPr>
              <a:t>Primary </a:t>
            </a:r>
            <a:r>
              <a:rPr dirty="0" sz="1400" spc="-80" b="1">
                <a:latin typeface="Arial"/>
                <a:cs typeface="Arial"/>
              </a:rPr>
              <a:t>Risk</a:t>
            </a:r>
            <a:r>
              <a:rPr dirty="0" sz="1400" spc="-60" b="1">
                <a:latin typeface="Arial"/>
                <a:cs typeface="Arial"/>
              </a:rPr>
              <a:t> </a:t>
            </a:r>
            <a:r>
              <a:rPr dirty="0" sz="1400" spc="-50" b="1">
                <a:latin typeface="Arial"/>
                <a:cs typeface="Arial"/>
              </a:rPr>
              <a:t>Coordinators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914400" y="6724650"/>
          <a:ext cx="5958205" cy="1333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2000"/>
                <a:gridCol w="2371725"/>
                <a:gridCol w="2809875"/>
              </a:tblGrid>
              <a:tr h="3524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7145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400" spc="-50" b="1">
                          <a:latin typeface="Arial"/>
                          <a:cs typeface="Arial"/>
                        </a:rPr>
                        <a:t>Primary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3970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400" spc="-55" b="1">
                          <a:latin typeface="Arial"/>
                          <a:cs typeface="Arial"/>
                        </a:rPr>
                        <a:t>Secondary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marR="8890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100" spc="-20" b="1">
                          <a:latin typeface="Arial"/>
                          <a:cs typeface="Arial"/>
                        </a:rPr>
                        <a:t>Name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635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10">
                          <a:latin typeface="Arial"/>
                          <a:cs typeface="Arial"/>
                        </a:rPr>
                        <a:t>Matt 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Holzer,</a:t>
                      </a:r>
                      <a:r>
                        <a:rPr dirty="0" sz="120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Headmaster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17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5">
                          <a:latin typeface="Arial"/>
                          <a:cs typeface="Arial"/>
                        </a:rPr>
                        <a:t>Jeff 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Becker, 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Asst.</a:t>
                      </a:r>
                      <a:r>
                        <a:rPr dirty="0" sz="12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Headmaster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marR="14604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100" spc="-40" b="1">
                          <a:latin typeface="Arial"/>
                          <a:cs typeface="Arial"/>
                        </a:rPr>
                        <a:t>Phone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635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10">
                          <a:latin typeface="Arial"/>
                          <a:cs typeface="Arial"/>
                        </a:rPr>
                        <a:t>617-635-9860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635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10">
                          <a:latin typeface="Arial"/>
                          <a:cs typeface="Arial"/>
                        </a:rPr>
                        <a:t>617-635-9860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marR="5715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100" spc="-30" b="1">
                          <a:latin typeface="Arial"/>
                          <a:cs typeface="Arial"/>
                        </a:rPr>
                        <a:t>Cell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254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30">
                          <a:latin typeface="Arial"/>
                          <a:cs typeface="Arial"/>
                        </a:rPr>
                        <a:t>857-210-5261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635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20">
                          <a:latin typeface="Arial"/>
                          <a:cs typeface="Arial"/>
                        </a:rPr>
                        <a:t>857-210-5277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2787650" y="8343963"/>
            <a:ext cx="217995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0" b="1">
                <a:latin typeface="Arial"/>
                <a:cs typeface="Arial"/>
              </a:rPr>
              <a:t>Building </a:t>
            </a:r>
            <a:r>
              <a:rPr dirty="0" sz="1400" spc="-45" b="1">
                <a:latin typeface="Arial"/>
                <a:cs typeface="Arial"/>
              </a:rPr>
              <a:t>Control</a:t>
            </a:r>
            <a:r>
              <a:rPr dirty="0" sz="1400" spc="-70" b="1">
                <a:latin typeface="Arial"/>
                <a:cs typeface="Arial"/>
              </a:rPr>
              <a:t> </a:t>
            </a:r>
            <a:r>
              <a:rPr dirty="0" sz="1400" spc="-35" b="1">
                <a:latin typeface="Arial"/>
                <a:cs typeface="Arial"/>
              </a:rPr>
              <a:t>Managers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914400" y="8629650"/>
          <a:ext cx="5958205" cy="3619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2000"/>
                <a:gridCol w="2371725"/>
                <a:gridCol w="2809875"/>
              </a:tblGrid>
              <a:tr h="3524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7145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400" spc="-50" b="1">
                          <a:latin typeface="Arial"/>
                          <a:cs typeface="Arial"/>
                        </a:rPr>
                        <a:t>Primary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3970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400" spc="-55" b="1">
                          <a:latin typeface="Arial"/>
                          <a:cs typeface="Arial"/>
                        </a:rPr>
                        <a:t>Secondary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0" name="object 10"/>
          <p:cNvSpPr/>
          <p:nvPr/>
        </p:nvSpPr>
        <p:spPr>
          <a:xfrm>
            <a:off x="0" y="9648825"/>
            <a:ext cx="7772400" cy="4000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0" y="0"/>
            <a:ext cx="7772400" cy="952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"/>
              </a:spcBef>
            </a:pPr>
            <a:r>
              <a:rPr dirty="0" spc="-240"/>
              <a:t>3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914400" y="1047751"/>
          <a:ext cx="5958205" cy="13049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2000"/>
                <a:gridCol w="2371725"/>
                <a:gridCol w="2809875"/>
              </a:tblGrid>
              <a:tr h="323850">
                <a:tc>
                  <a:txBody>
                    <a:bodyPr/>
                    <a:lstStyle/>
                    <a:p>
                      <a:pPr algn="ctr" marR="8890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100" spc="-20" b="1">
                          <a:latin typeface="Arial"/>
                          <a:cs typeface="Arial"/>
                        </a:rPr>
                        <a:t>Name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206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40">
                          <a:latin typeface="Arial"/>
                          <a:cs typeface="Arial"/>
                        </a:rPr>
                        <a:t>Pat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Lawlor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0">
                          <a:latin typeface="Arial"/>
                          <a:cs typeface="Arial"/>
                        </a:rPr>
                        <a:t>(days)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143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25">
                          <a:latin typeface="Arial"/>
                          <a:cs typeface="Arial"/>
                        </a:rPr>
                        <a:t>Oscar 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Roque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(nights)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marR="14604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100" spc="-40" b="1">
                          <a:latin typeface="Arial"/>
                          <a:cs typeface="Arial"/>
                        </a:rPr>
                        <a:t>Phone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635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10">
                          <a:latin typeface="Arial"/>
                          <a:cs typeface="Arial"/>
                        </a:rPr>
                        <a:t>617-635-9860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635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10">
                          <a:latin typeface="Arial"/>
                          <a:cs typeface="Arial"/>
                        </a:rPr>
                        <a:t>617-635-9860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marR="5715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100" spc="-30" b="1">
                          <a:latin typeface="Arial"/>
                          <a:cs typeface="Arial"/>
                        </a:rPr>
                        <a:t>Cell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4604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40">
                          <a:latin typeface="Arial"/>
                          <a:cs typeface="Arial"/>
                        </a:rPr>
                        <a:t>617-593-8931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44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35">
                          <a:latin typeface="Arial"/>
                          <a:cs typeface="Arial"/>
                        </a:rPr>
                        <a:t>617-828-1850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marR="5715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100" spc="-25" b="1">
                          <a:latin typeface="Arial"/>
                          <a:cs typeface="Arial"/>
                        </a:rPr>
                        <a:t>Alternate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3263900" y="2638488"/>
            <a:ext cx="122872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35" b="1">
                <a:latin typeface="Arial"/>
                <a:cs typeface="Arial"/>
              </a:rPr>
              <a:t>Incident</a:t>
            </a:r>
            <a:r>
              <a:rPr dirty="0" sz="1400" spc="-90" b="1">
                <a:latin typeface="Arial"/>
                <a:cs typeface="Arial"/>
              </a:rPr>
              <a:t> </a:t>
            </a:r>
            <a:r>
              <a:rPr dirty="0" sz="1400" spc="-55" b="1">
                <a:latin typeface="Arial"/>
                <a:cs typeface="Arial"/>
              </a:rPr>
              <a:t>Scribe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914400" y="2924176"/>
          <a:ext cx="5958205" cy="15144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2000"/>
                <a:gridCol w="2371725"/>
                <a:gridCol w="2809875"/>
              </a:tblGrid>
              <a:tr h="3524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7145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400" spc="-50" b="1">
                          <a:latin typeface="Arial"/>
                          <a:cs typeface="Arial"/>
                        </a:rPr>
                        <a:t>Primary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3970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400" spc="-55" b="1">
                          <a:latin typeface="Arial"/>
                          <a:cs typeface="Arial"/>
                        </a:rPr>
                        <a:t>Secondary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algn="ctr" marR="8890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100" spc="-20" b="1">
                          <a:latin typeface="Arial"/>
                          <a:cs typeface="Arial"/>
                        </a:rPr>
                        <a:t>Name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71219" marR="365760" indent="-514350">
                        <a:lnSpc>
                          <a:spcPts val="1430"/>
                        </a:lnSpc>
                        <a:spcBef>
                          <a:spcPts val="540"/>
                        </a:spcBef>
                      </a:pPr>
                      <a:r>
                        <a:rPr dirty="0" sz="1200" spc="-5">
                          <a:latin typeface="Arial"/>
                          <a:cs typeface="Arial"/>
                        </a:rPr>
                        <a:t>Jennifer </a:t>
                      </a:r>
                      <a:r>
                        <a:rPr dirty="0" sz="1200" spc="-45">
                          <a:latin typeface="Arial"/>
                          <a:cs typeface="Arial"/>
                        </a:rPr>
                        <a:t>Rios, </a:t>
                      </a:r>
                      <a:r>
                        <a:rPr dirty="0" sz="1200" spc="-5">
                          <a:latin typeface="Arial"/>
                          <a:cs typeface="Arial"/>
                        </a:rPr>
                        <a:t>Head</a:t>
                      </a:r>
                      <a:r>
                        <a:rPr dirty="0" sz="1200" spc="-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Staff  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Assistant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85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17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5">
                          <a:latin typeface="Arial"/>
                          <a:cs typeface="Arial"/>
                        </a:rPr>
                        <a:t>Jeff 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Becker, 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Asst.</a:t>
                      </a:r>
                      <a:r>
                        <a:rPr dirty="0" sz="12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Headmaster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marR="14604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100" spc="-40" b="1">
                          <a:latin typeface="Arial"/>
                          <a:cs typeface="Arial"/>
                        </a:rPr>
                        <a:t>Phone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635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10">
                          <a:latin typeface="Arial"/>
                          <a:cs typeface="Arial"/>
                        </a:rPr>
                        <a:t>617-635-9860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635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10">
                          <a:latin typeface="Arial"/>
                          <a:cs typeface="Arial"/>
                        </a:rPr>
                        <a:t>617-635-9860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marR="5715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100" spc="-30" b="1">
                          <a:latin typeface="Arial"/>
                          <a:cs typeface="Arial"/>
                        </a:rPr>
                        <a:t>Cell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905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20">
                          <a:latin typeface="Arial"/>
                          <a:cs typeface="Arial"/>
                        </a:rPr>
                        <a:t>857-205-2068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635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20">
                          <a:latin typeface="Arial"/>
                          <a:cs typeface="Arial"/>
                        </a:rPr>
                        <a:t>857-210-5277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2406650" y="4721225"/>
            <a:ext cx="295846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5">
                <a:solidFill>
                  <a:srgbClr val="039AE4"/>
                </a:solidFill>
                <a:latin typeface="Arial"/>
                <a:cs typeface="Arial"/>
              </a:rPr>
              <a:t>Section </a:t>
            </a:r>
            <a:r>
              <a:rPr dirty="0" sz="1800" spc="-45">
                <a:solidFill>
                  <a:srgbClr val="039AE4"/>
                </a:solidFill>
                <a:latin typeface="Arial"/>
                <a:cs typeface="Arial"/>
              </a:rPr>
              <a:t>3: </a:t>
            </a:r>
            <a:r>
              <a:rPr dirty="0" sz="1800" spc="-20">
                <a:solidFill>
                  <a:srgbClr val="039AE4"/>
                </a:solidFill>
                <a:latin typeface="Arial"/>
                <a:cs typeface="Arial"/>
              </a:rPr>
              <a:t>Facility</a:t>
            </a:r>
            <a:r>
              <a:rPr dirty="0" sz="1800" spc="-105">
                <a:solidFill>
                  <a:srgbClr val="039AE4"/>
                </a:solidFill>
                <a:latin typeface="Arial"/>
                <a:cs typeface="Arial"/>
              </a:rPr>
              <a:t> </a:t>
            </a:r>
            <a:r>
              <a:rPr dirty="0" sz="1800" spc="-10">
                <a:solidFill>
                  <a:srgbClr val="039AE4"/>
                </a:solidFill>
                <a:latin typeface="Arial"/>
                <a:cs typeface="Arial"/>
              </a:rPr>
              <a:t>Information</a:t>
            </a:r>
            <a:endParaRPr sz="1800">
              <a:latin typeface="Arial"/>
              <a:cs typeface="Arial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914400" y="5086351"/>
          <a:ext cx="4662805" cy="37814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/>
                <a:gridCol w="3505200"/>
              </a:tblGrid>
              <a:tr h="3524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6510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400" spc="-55" b="1">
                          <a:latin typeface="Arial"/>
                          <a:cs typeface="Arial"/>
                        </a:rPr>
                        <a:t>Location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marR="1206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35" b="1">
                          <a:latin typeface="Arial"/>
                          <a:cs typeface="Arial"/>
                        </a:rPr>
                        <a:t>Auditorium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90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20">
                          <a:latin typeface="Arial"/>
                          <a:cs typeface="Arial"/>
                        </a:rPr>
                        <a:t>First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Floor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marR="1206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40" b="1">
                          <a:latin typeface="Arial"/>
                          <a:cs typeface="Arial"/>
                        </a:rPr>
                        <a:t>Boiler</a:t>
                      </a:r>
                      <a:r>
                        <a:rPr dirty="0" sz="1200" spc="-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60" b="1">
                          <a:latin typeface="Arial"/>
                          <a:cs typeface="Arial"/>
                        </a:rPr>
                        <a:t>Room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778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20">
                          <a:latin typeface="Arial"/>
                          <a:cs typeface="Arial"/>
                        </a:rPr>
                        <a:t>Basement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marR="1587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20" b="1">
                          <a:latin typeface="Arial"/>
                          <a:cs typeface="Arial"/>
                        </a:rPr>
                        <a:t>Cafeteria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778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20">
                          <a:latin typeface="Arial"/>
                          <a:cs typeface="Arial"/>
                        </a:rPr>
                        <a:t>Basement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marR="1143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30" b="1">
                          <a:latin typeface="Arial"/>
                          <a:cs typeface="Arial"/>
                        </a:rPr>
                        <a:t>Computer</a:t>
                      </a:r>
                      <a:r>
                        <a:rPr dirty="0" sz="1200" spc="-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5" b="1">
                          <a:latin typeface="Arial"/>
                          <a:cs typeface="Arial"/>
                        </a:rPr>
                        <a:t>Lab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841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20">
                          <a:latin typeface="Arial"/>
                          <a:cs typeface="Arial"/>
                        </a:rPr>
                        <a:t>Library,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45">
                          <a:latin typeface="Arial"/>
                          <a:cs typeface="Arial"/>
                        </a:rPr>
                        <a:t>205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marR="825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30" b="1">
                          <a:latin typeface="Arial"/>
                          <a:cs typeface="Arial"/>
                        </a:rPr>
                        <a:t>Fire</a:t>
                      </a:r>
                      <a:r>
                        <a:rPr dirty="0" sz="1200" spc="-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60" b="1">
                          <a:latin typeface="Arial"/>
                          <a:cs typeface="Arial"/>
                        </a:rPr>
                        <a:t>Escapes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marR="254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50" b="1">
                          <a:latin typeface="Arial"/>
                          <a:cs typeface="Arial"/>
                        </a:rPr>
                        <a:t>Gymnasium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254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30">
                          <a:latin typeface="Arial"/>
                          <a:cs typeface="Arial"/>
                        </a:rPr>
                        <a:t>Sub 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Basement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242570" marR="197485" indent="-47625">
                        <a:lnSpc>
                          <a:spcPts val="1430"/>
                        </a:lnSpc>
                        <a:spcBef>
                          <a:spcPts val="540"/>
                        </a:spcBef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H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z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r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d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u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s  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Materials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85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2700">
                        <a:lnSpc>
                          <a:spcPts val="1430"/>
                        </a:lnSpc>
                        <a:spcBef>
                          <a:spcPts val="484"/>
                        </a:spcBef>
                      </a:pPr>
                      <a:r>
                        <a:rPr dirty="0" sz="1200" spc="-15">
                          <a:latin typeface="Arial"/>
                          <a:cs typeface="Arial"/>
                        </a:rPr>
                        <a:t>Custodians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Machinery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Office/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sub</a:t>
                      </a:r>
                      <a:r>
                        <a:rPr dirty="0" sz="1200" spc="-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basement.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algn="ctr" marR="3175">
                        <a:lnSpc>
                          <a:spcPts val="1435"/>
                        </a:lnSpc>
                      </a:pPr>
                      <a:r>
                        <a:rPr dirty="0" sz="1200" spc="-15">
                          <a:latin typeface="Arial"/>
                          <a:cs typeface="Arial"/>
                        </a:rPr>
                        <a:t>Chemistry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Storage 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Room</a:t>
                      </a:r>
                      <a:r>
                        <a:rPr dirty="0" sz="1200" spc="-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(307)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marR="952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15" b="1">
                          <a:latin typeface="Arial"/>
                          <a:cs typeface="Arial"/>
                        </a:rPr>
                        <a:t>Health</a:t>
                      </a:r>
                      <a:r>
                        <a:rPr dirty="0" sz="1200" spc="-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0" b="1">
                          <a:latin typeface="Arial"/>
                          <a:cs typeface="Arial"/>
                        </a:rPr>
                        <a:t>Center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778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20">
                          <a:latin typeface="Arial"/>
                          <a:cs typeface="Arial"/>
                        </a:rPr>
                        <a:t>Basement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marR="1841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45" b="1">
                          <a:latin typeface="Arial"/>
                          <a:cs typeface="Arial"/>
                        </a:rPr>
                        <a:t>Library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571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10">
                          <a:latin typeface="Arial"/>
                          <a:cs typeface="Arial"/>
                        </a:rPr>
                        <a:t>Second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Floor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marR="635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45" b="1">
                          <a:latin typeface="Arial"/>
                          <a:cs typeface="Arial"/>
                        </a:rPr>
                        <a:t>Loading</a:t>
                      </a:r>
                      <a:r>
                        <a:rPr dirty="0" sz="120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40" b="1">
                          <a:latin typeface="Arial"/>
                          <a:cs typeface="Arial"/>
                        </a:rPr>
                        <a:t>Dock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/>
          <p:nvPr/>
        </p:nvSpPr>
        <p:spPr>
          <a:xfrm>
            <a:off x="0" y="9648825"/>
            <a:ext cx="7772400" cy="4000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0" y="0"/>
            <a:ext cx="7772400" cy="952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"/>
              </a:spcBef>
            </a:pPr>
            <a:r>
              <a:rPr dirty="0" spc="-240"/>
              <a:t>4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914400" y="1047751"/>
          <a:ext cx="4662805" cy="7829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/>
                <a:gridCol w="3505200"/>
              </a:tblGrid>
              <a:tr h="323850">
                <a:tc>
                  <a:txBody>
                    <a:bodyPr/>
                    <a:lstStyle/>
                    <a:p>
                      <a:pPr algn="r" marR="7620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40" b="1"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200" spc="-9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Office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778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20">
                          <a:latin typeface="Arial"/>
                          <a:cs typeface="Arial"/>
                        </a:rPr>
                        <a:t>Basement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r" marR="10477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20" b="1">
                          <a:latin typeface="Arial"/>
                          <a:cs typeface="Arial"/>
                        </a:rPr>
                        <a:t>Out</a:t>
                      </a:r>
                      <a:r>
                        <a:rPr dirty="0" sz="1200" spc="-1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45" b="1">
                          <a:latin typeface="Arial"/>
                          <a:cs typeface="Arial"/>
                        </a:rPr>
                        <a:t>Buildings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16637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40" b="1">
                          <a:latin typeface="Arial"/>
                          <a:cs typeface="Arial"/>
                        </a:rPr>
                        <a:t>Playground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32829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60" b="1">
                          <a:latin typeface="Arial"/>
                          <a:cs typeface="Arial"/>
                        </a:rPr>
                        <a:t>Ramps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508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10">
                          <a:latin typeface="Arial"/>
                          <a:cs typeface="Arial"/>
                        </a:rPr>
                        <a:t>Cambridge </a:t>
                      </a:r>
                      <a:r>
                        <a:rPr dirty="0" sz="1200" spc="-50">
                          <a:latin typeface="Arial"/>
                          <a:cs typeface="Arial"/>
                        </a:rPr>
                        <a:t>St. 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Side </a:t>
                      </a:r>
                      <a:r>
                        <a:rPr dirty="0" sz="1200" spc="10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latin typeface="Arial"/>
                          <a:cs typeface="Arial"/>
                        </a:rPr>
                        <a:t>Building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r" marR="14668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20" b="1">
                          <a:latin typeface="Arial"/>
                          <a:cs typeface="Arial"/>
                        </a:rPr>
                        <a:t>Utility</a:t>
                      </a:r>
                      <a:r>
                        <a:rPr dirty="0" sz="1200" spc="-9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60" b="1">
                          <a:latin typeface="Arial"/>
                          <a:cs typeface="Arial"/>
                        </a:rPr>
                        <a:t>Room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778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20">
                          <a:latin typeface="Arial"/>
                          <a:cs typeface="Arial"/>
                        </a:rPr>
                        <a:t>Basement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ctr" marL="252095" marR="255270" indent="-3810">
                        <a:lnSpc>
                          <a:spcPts val="1430"/>
                        </a:lnSpc>
                        <a:spcBef>
                          <a:spcPts val="540"/>
                        </a:spcBef>
                      </a:pPr>
                      <a:r>
                        <a:rPr dirty="0" sz="1200" spc="-20" b="1">
                          <a:latin typeface="Arial"/>
                          <a:cs typeface="Arial"/>
                        </a:rPr>
                        <a:t>Other 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C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mm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n  </a:t>
                      </a:r>
                      <a:r>
                        <a:rPr dirty="0" sz="1200" spc="-40" b="1">
                          <a:latin typeface="Arial"/>
                          <a:cs typeface="Arial"/>
                        </a:rPr>
                        <a:t>Areas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85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825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15">
                          <a:latin typeface="Arial"/>
                          <a:cs typeface="Arial"/>
                        </a:rPr>
                        <a:t>Library </a:t>
                      </a:r>
                      <a:r>
                        <a:rPr dirty="0" sz="1200" spc="-5">
                          <a:latin typeface="Arial"/>
                          <a:cs typeface="Arial"/>
                        </a:rPr>
                        <a:t>second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5">
                          <a:latin typeface="Arial"/>
                          <a:cs typeface="Arial"/>
                        </a:rPr>
                        <a:t>floor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480695" marR="99060" indent="-400050">
                        <a:lnSpc>
                          <a:spcPts val="1430"/>
                        </a:lnSpc>
                        <a:spcBef>
                          <a:spcPts val="540"/>
                        </a:spcBef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tt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c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/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P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h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u  </a:t>
                      </a:r>
                      <a:r>
                        <a:rPr dirty="0" sz="1200" spc="-50" b="1">
                          <a:latin typeface="Arial"/>
                          <a:cs typeface="Arial"/>
                        </a:rPr>
                        <a:t>se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85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508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15">
                          <a:latin typeface="Arial"/>
                          <a:cs typeface="Arial"/>
                        </a:rPr>
                        <a:t>Penthouse 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access </a:t>
                      </a:r>
                      <a:r>
                        <a:rPr dirty="0" sz="1200" spc="-5">
                          <a:latin typeface="Arial"/>
                          <a:cs typeface="Arial"/>
                        </a:rPr>
                        <a:t>from 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Room</a:t>
                      </a:r>
                      <a:r>
                        <a:rPr dirty="0" sz="1200" spc="-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5">
                          <a:latin typeface="Arial"/>
                          <a:cs typeface="Arial"/>
                        </a:rPr>
                        <a:t>307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ctr" marL="156845" marR="173990">
                        <a:lnSpc>
                          <a:spcPts val="1430"/>
                        </a:lnSpc>
                        <a:spcBef>
                          <a:spcPts val="540"/>
                        </a:spcBef>
                      </a:pPr>
                      <a:r>
                        <a:rPr dirty="0" sz="1200" spc="-95" b="1">
                          <a:latin typeface="Arial"/>
                          <a:cs typeface="Arial"/>
                        </a:rPr>
                        <a:t>Basement</a:t>
                      </a:r>
                      <a:r>
                        <a:rPr dirty="0" sz="1200" spc="-1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65" b="1">
                          <a:latin typeface="Arial"/>
                          <a:cs typeface="Arial"/>
                        </a:rPr>
                        <a:t>or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5" b="1">
                          <a:latin typeface="Arial"/>
                          <a:cs typeface="Arial"/>
                        </a:rPr>
                        <a:t>Crawlspace  </a:t>
                      </a:r>
                      <a:r>
                        <a:rPr dirty="0" sz="1200" spc="-155" b="1">
                          <a:latin typeface="Arial"/>
                          <a:cs typeface="Arial"/>
                        </a:rPr>
                        <a:t>Access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85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9794" marR="148590" indent="-762000">
                        <a:lnSpc>
                          <a:spcPts val="1430"/>
                        </a:lnSpc>
                        <a:spcBef>
                          <a:spcPts val="540"/>
                        </a:spcBef>
                      </a:pPr>
                      <a:r>
                        <a:rPr dirty="0" sz="1200" spc="-20">
                          <a:latin typeface="Arial"/>
                          <a:cs typeface="Arial"/>
                        </a:rPr>
                        <a:t>Basement 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access </a:t>
                      </a:r>
                      <a:r>
                        <a:rPr dirty="0" sz="1200" spc="-5">
                          <a:latin typeface="Arial"/>
                          <a:cs typeface="Arial"/>
                        </a:rPr>
                        <a:t>from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all 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stairwells,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Crawlspace 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basement 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access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12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areas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85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347345" marR="203200" indent="-152400">
                        <a:lnSpc>
                          <a:spcPts val="1430"/>
                        </a:lnSpc>
                        <a:spcBef>
                          <a:spcPts val="540"/>
                        </a:spcBef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Community  </a:t>
                      </a:r>
                      <a:r>
                        <a:rPr dirty="0" sz="1200" spc="-80" b="1">
                          <a:latin typeface="Arial"/>
                          <a:cs typeface="Arial"/>
                        </a:rPr>
                        <a:t>Center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85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27114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90" b="1">
                          <a:latin typeface="Arial"/>
                          <a:cs typeface="Arial"/>
                        </a:rPr>
                        <a:t>Elevators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889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5">
                          <a:latin typeface="Arial"/>
                          <a:cs typeface="Arial"/>
                        </a:rPr>
                        <a:t>One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elevator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299720" marR="241300" indent="-76200">
                        <a:lnSpc>
                          <a:spcPts val="1430"/>
                        </a:lnSpc>
                        <a:spcBef>
                          <a:spcPts val="540"/>
                        </a:spcBef>
                      </a:pPr>
                      <a:r>
                        <a:rPr dirty="0" sz="1200" spc="-85" b="1">
                          <a:latin typeface="Arial"/>
                          <a:cs typeface="Arial"/>
                        </a:rPr>
                        <a:t>Fire</a:t>
                      </a:r>
                      <a:r>
                        <a:rPr dirty="0" sz="1200" spc="-1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80" b="1">
                          <a:latin typeface="Arial"/>
                          <a:cs typeface="Arial"/>
                        </a:rPr>
                        <a:t>Safety  </a:t>
                      </a:r>
                      <a:r>
                        <a:rPr dirty="0" sz="1200" spc="-125" b="1">
                          <a:latin typeface="Arial"/>
                          <a:cs typeface="Arial"/>
                        </a:rPr>
                        <a:t>Systems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85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571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20">
                          <a:latin typeface="Arial"/>
                          <a:cs typeface="Arial"/>
                        </a:rPr>
                        <a:t>Smoke </a:t>
                      </a:r>
                      <a:r>
                        <a:rPr dirty="0" sz="1200" spc="5">
                          <a:latin typeface="Arial"/>
                          <a:cs typeface="Arial"/>
                        </a:rPr>
                        <a:t>detectors </a:t>
                      </a:r>
                      <a:r>
                        <a:rPr dirty="0" sz="1200" spc="-5">
                          <a:latin typeface="Arial"/>
                          <a:cs typeface="Arial"/>
                        </a:rPr>
                        <a:t>in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stairwells and </a:t>
                      </a:r>
                      <a:r>
                        <a:rPr dirty="0" sz="1200" spc="-5">
                          <a:latin typeface="Arial"/>
                          <a:cs typeface="Arial"/>
                        </a:rPr>
                        <a:t>Heat</a:t>
                      </a:r>
                      <a:r>
                        <a:rPr dirty="0" sz="1200" spc="-1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5">
                          <a:latin typeface="Arial"/>
                          <a:cs typeface="Arial"/>
                        </a:rPr>
                        <a:t>detectors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147320" marR="151130" indent="142875">
                        <a:lnSpc>
                          <a:spcPts val="1430"/>
                        </a:lnSpc>
                        <a:spcBef>
                          <a:spcPts val="540"/>
                        </a:spcBef>
                      </a:pPr>
                      <a:r>
                        <a:rPr dirty="0" sz="1200" spc="-110" b="1">
                          <a:latin typeface="Arial"/>
                          <a:cs typeface="Arial"/>
                        </a:rPr>
                        <a:t>Grounds 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Maintenance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85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15684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95" b="1">
                          <a:latin typeface="Arial"/>
                          <a:cs typeface="Arial"/>
                        </a:rPr>
                        <a:t>Kitchen</a:t>
                      </a:r>
                      <a:r>
                        <a:rPr dirty="0" sz="1200" spc="-80" b="1">
                          <a:latin typeface="Arial"/>
                          <a:cs typeface="Arial"/>
                        </a:rPr>
                        <a:t> Area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778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20">
                          <a:latin typeface="Arial"/>
                          <a:cs typeface="Arial"/>
                        </a:rPr>
                        <a:t>Basement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252095" marR="266700" indent="76200">
                        <a:lnSpc>
                          <a:spcPts val="1430"/>
                        </a:lnSpc>
                        <a:spcBef>
                          <a:spcPts val="540"/>
                        </a:spcBef>
                      </a:pPr>
                      <a:r>
                        <a:rPr dirty="0" sz="1200" spc="-40" b="1">
                          <a:latin typeface="Arial"/>
                          <a:cs typeface="Arial"/>
                        </a:rPr>
                        <a:t>Motion 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Detectors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85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2032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15">
                          <a:latin typeface="Arial"/>
                          <a:cs typeface="Arial"/>
                        </a:rPr>
                        <a:t>Hallways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stairwells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16637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85" b="1">
                          <a:latin typeface="Arial"/>
                          <a:cs typeface="Arial"/>
                        </a:rPr>
                        <a:t>Pull</a:t>
                      </a:r>
                      <a:r>
                        <a:rPr dirty="0" sz="1200" spc="-8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85" b="1">
                          <a:latin typeface="Arial"/>
                          <a:cs typeface="Arial"/>
                        </a:rPr>
                        <a:t>Stations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270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20">
                          <a:latin typeface="Arial"/>
                          <a:cs typeface="Arial"/>
                        </a:rPr>
                        <a:t>Main 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Lobby,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basement 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areas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and all</a:t>
                      </a:r>
                      <a:r>
                        <a:rPr dirty="0" sz="1200" spc="-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stairwells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299720" marR="314325" indent="9525">
                        <a:lnSpc>
                          <a:spcPts val="1430"/>
                        </a:lnSpc>
                        <a:spcBef>
                          <a:spcPts val="540"/>
                        </a:spcBef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Security 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Systems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85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47470" marR="132080" indent="-1219200">
                        <a:lnSpc>
                          <a:spcPts val="1430"/>
                        </a:lnSpc>
                        <a:spcBef>
                          <a:spcPts val="540"/>
                        </a:spcBef>
                      </a:pPr>
                      <a:r>
                        <a:rPr dirty="0" sz="1200" spc="-5">
                          <a:latin typeface="Arial"/>
                          <a:cs typeface="Arial"/>
                        </a:rPr>
                        <a:t>Motions </a:t>
                      </a:r>
                      <a:r>
                        <a:rPr dirty="0" sz="1200" spc="5">
                          <a:latin typeface="Arial"/>
                          <a:cs typeface="Arial"/>
                        </a:rPr>
                        <a:t>detectors </a:t>
                      </a:r>
                      <a:r>
                        <a:rPr dirty="0" sz="1200" spc="-5">
                          <a:latin typeface="Arial"/>
                          <a:cs typeface="Arial"/>
                        </a:rPr>
                        <a:t>in 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hallways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and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exterior</a:t>
                      </a:r>
                      <a:r>
                        <a:rPr dirty="0" sz="1200" spc="-1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doors  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are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alarmed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85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r" marR="8445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100" b="1">
                          <a:latin typeface="Arial"/>
                          <a:cs typeface="Arial"/>
                        </a:rPr>
                        <a:t>Swimming</a:t>
                      </a:r>
                      <a:r>
                        <a:rPr dirty="0" sz="1200" spc="-1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95" b="1">
                          <a:latin typeface="Arial"/>
                          <a:cs typeface="Arial"/>
                        </a:rPr>
                        <a:t>Pool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204470" marR="219075" indent="19050">
                        <a:lnSpc>
                          <a:spcPts val="1430"/>
                        </a:lnSpc>
                        <a:spcBef>
                          <a:spcPts val="540"/>
                        </a:spcBef>
                      </a:pPr>
                      <a:r>
                        <a:rPr dirty="0" sz="1200" spc="-75" b="1">
                          <a:latin typeface="Arial"/>
                          <a:cs typeface="Arial"/>
                        </a:rPr>
                        <a:t>Vocational  </a:t>
                      </a:r>
                      <a:r>
                        <a:rPr dirty="0" sz="1200" spc="-125" b="1">
                          <a:latin typeface="Arial"/>
                          <a:cs typeface="Arial"/>
                        </a:rPr>
                        <a:t>Shop</a:t>
                      </a:r>
                      <a:r>
                        <a:rPr dirty="0" sz="1200" spc="-1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5" b="1">
                          <a:latin typeface="Arial"/>
                          <a:cs typeface="Arial"/>
                        </a:rPr>
                        <a:t>Areas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85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0" y="9648825"/>
            <a:ext cx="7772400" cy="4000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0"/>
            <a:ext cx="7772400" cy="952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"/>
              </a:spcBef>
            </a:pPr>
            <a:r>
              <a:rPr dirty="0" spc="-240"/>
              <a:t>5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914400" y="1047751"/>
          <a:ext cx="4662805" cy="10191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/>
                <a:gridCol w="3505200"/>
              </a:tblGrid>
              <a:tr h="504825">
                <a:tc>
                  <a:txBody>
                    <a:bodyPr/>
                    <a:lstStyle/>
                    <a:p>
                      <a:pPr marL="185420" marR="179705" indent="-9525">
                        <a:lnSpc>
                          <a:spcPts val="1430"/>
                        </a:lnSpc>
                        <a:spcBef>
                          <a:spcPts val="540"/>
                        </a:spcBef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Compressed  </a:t>
                      </a:r>
                      <a:r>
                        <a:rPr dirty="0" sz="1200" spc="-145" b="1">
                          <a:latin typeface="Arial"/>
                          <a:cs typeface="Arial"/>
                        </a:rPr>
                        <a:t>Gas</a:t>
                      </a:r>
                      <a:r>
                        <a:rPr dirty="0" sz="1200" spc="-1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85" b="1">
                          <a:latin typeface="Arial"/>
                          <a:cs typeface="Arial"/>
                        </a:rPr>
                        <a:t>Present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85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318770" marR="203835" indent="-133350">
                        <a:lnSpc>
                          <a:spcPts val="1430"/>
                        </a:lnSpc>
                        <a:spcBef>
                          <a:spcPts val="540"/>
                        </a:spcBef>
                      </a:pPr>
                      <a:r>
                        <a:rPr dirty="0" sz="1200" spc="-95" b="1">
                          <a:latin typeface="Arial"/>
                          <a:cs typeface="Arial"/>
                        </a:rPr>
                        <a:t>Liquid</a:t>
                      </a:r>
                      <a:r>
                        <a:rPr dirty="0" sz="1200" spc="-1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14" b="1">
                          <a:latin typeface="Arial"/>
                          <a:cs typeface="Arial"/>
                        </a:rPr>
                        <a:t>Fuels  </a:t>
                      </a:r>
                      <a:r>
                        <a:rPr dirty="0" sz="1200" spc="-85" b="1">
                          <a:latin typeface="Arial"/>
                          <a:cs typeface="Arial"/>
                        </a:rPr>
                        <a:t>Present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85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5095" marR="100965" indent="-1304925">
                        <a:lnSpc>
                          <a:spcPts val="1430"/>
                        </a:lnSpc>
                        <a:spcBef>
                          <a:spcPts val="540"/>
                        </a:spcBef>
                      </a:pPr>
                      <a:r>
                        <a:rPr dirty="0" sz="1200" spc="-20">
                          <a:latin typeface="Arial"/>
                          <a:cs typeface="Arial"/>
                        </a:rPr>
                        <a:t>Gasoline </a:t>
                      </a:r>
                      <a:r>
                        <a:rPr dirty="0" sz="1200" spc="5">
                          <a:latin typeface="Arial"/>
                          <a:cs typeface="Arial"/>
                        </a:rPr>
                        <a:t>for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lawnmower, </a:t>
                      </a:r>
                      <a:r>
                        <a:rPr dirty="0" sz="1200" spc="-5">
                          <a:latin typeface="Arial"/>
                          <a:cs typeface="Arial"/>
                        </a:rPr>
                        <a:t>snow </a:t>
                      </a:r>
                      <a:r>
                        <a:rPr dirty="0" sz="1200" spc="10">
                          <a:latin typeface="Arial"/>
                          <a:cs typeface="Arial"/>
                        </a:rPr>
                        <a:t>blower 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is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stored</a:t>
                      </a:r>
                      <a:r>
                        <a:rPr dirty="0" sz="1200" spc="-1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latin typeface="Arial"/>
                          <a:cs typeface="Arial"/>
                        </a:rPr>
                        <a:t>in  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Room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B07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85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901700" y="2349500"/>
            <a:ext cx="5969000" cy="51949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15">
                <a:solidFill>
                  <a:srgbClr val="039AE4"/>
                </a:solidFill>
                <a:latin typeface="Arial"/>
                <a:cs typeface="Arial"/>
              </a:rPr>
              <a:t>Section </a:t>
            </a:r>
            <a:r>
              <a:rPr dirty="0" sz="1800" spc="-45">
                <a:solidFill>
                  <a:srgbClr val="039AE4"/>
                </a:solidFill>
                <a:latin typeface="Arial"/>
                <a:cs typeface="Arial"/>
              </a:rPr>
              <a:t>4: </a:t>
            </a:r>
            <a:r>
              <a:rPr dirty="0" sz="1800" spc="-20">
                <a:solidFill>
                  <a:srgbClr val="039AE4"/>
                </a:solidFill>
                <a:latin typeface="Arial"/>
                <a:cs typeface="Arial"/>
              </a:rPr>
              <a:t>Students </a:t>
            </a:r>
            <a:r>
              <a:rPr dirty="0" sz="1800" spc="-10">
                <a:solidFill>
                  <a:srgbClr val="039AE4"/>
                </a:solidFill>
                <a:latin typeface="Arial"/>
                <a:cs typeface="Arial"/>
              </a:rPr>
              <a:t>and</a:t>
            </a:r>
            <a:r>
              <a:rPr dirty="0" sz="1800" spc="-85">
                <a:solidFill>
                  <a:srgbClr val="039AE4"/>
                </a:solidFill>
                <a:latin typeface="Arial"/>
                <a:cs typeface="Arial"/>
              </a:rPr>
              <a:t> </a:t>
            </a:r>
            <a:r>
              <a:rPr dirty="0" sz="1800" spc="-35">
                <a:solidFill>
                  <a:srgbClr val="039AE4"/>
                </a:solidFill>
                <a:latin typeface="Arial"/>
                <a:cs typeface="Arial"/>
              </a:rPr>
              <a:t>Staff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7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400" spc="-35" b="1">
                <a:latin typeface="Arial"/>
                <a:cs typeface="Arial"/>
              </a:rPr>
              <a:t>Total Student </a:t>
            </a:r>
            <a:r>
              <a:rPr dirty="0" sz="1400" spc="-55" b="1">
                <a:latin typeface="Arial"/>
                <a:cs typeface="Arial"/>
              </a:rPr>
              <a:t>Enrollment: </a:t>
            </a:r>
            <a:r>
              <a:rPr dirty="0" sz="1400" spc="-75">
                <a:latin typeface="Arial"/>
                <a:cs typeface="Arial"/>
              </a:rPr>
              <a:t>521 (as </a:t>
            </a:r>
            <a:r>
              <a:rPr dirty="0" sz="1400" spc="10">
                <a:latin typeface="Arial"/>
                <a:cs typeface="Arial"/>
              </a:rPr>
              <a:t>of</a:t>
            </a:r>
            <a:r>
              <a:rPr dirty="0" sz="1400" spc="80">
                <a:latin typeface="Arial"/>
                <a:cs typeface="Arial"/>
              </a:rPr>
              <a:t> </a:t>
            </a:r>
            <a:r>
              <a:rPr dirty="0" sz="1400" spc="-15">
                <a:latin typeface="Arial"/>
                <a:cs typeface="Arial"/>
              </a:rPr>
              <a:t>8/29/2019)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400" spc="-35" b="1">
                <a:latin typeface="Arial"/>
                <a:cs typeface="Arial"/>
              </a:rPr>
              <a:t>Total </a:t>
            </a:r>
            <a:r>
              <a:rPr dirty="0" sz="1400" spc="-30" b="1">
                <a:latin typeface="Arial"/>
                <a:cs typeface="Arial"/>
              </a:rPr>
              <a:t>Staff </a:t>
            </a:r>
            <a:r>
              <a:rPr dirty="0" sz="1400" spc="-55" b="1">
                <a:latin typeface="Arial"/>
                <a:cs typeface="Arial"/>
              </a:rPr>
              <a:t>Enrollment:</a:t>
            </a:r>
            <a:r>
              <a:rPr dirty="0" sz="1400" spc="-45" b="1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75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50">
              <a:latin typeface="Arial"/>
              <a:cs typeface="Arial"/>
            </a:endParaRPr>
          </a:p>
          <a:p>
            <a:pPr marL="12700" marR="299720">
              <a:lnSpc>
                <a:spcPts val="1650"/>
              </a:lnSpc>
            </a:pPr>
            <a:r>
              <a:rPr dirty="0" sz="1400" spc="-60" b="1">
                <a:latin typeface="Arial"/>
                <a:cs typeface="Arial"/>
              </a:rPr>
              <a:t>Comments: </a:t>
            </a:r>
            <a:r>
              <a:rPr dirty="0" sz="1400" spc="-35">
                <a:latin typeface="Arial"/>
                <a:cs typeface="Arial"/>
              </a:rPr>
              <a:t>This </a:t>
            </a:r>
            <a:r>
              <a:rPr dirty="0" sz="1400" spc="-10">
                <a:latin typeface="Arial"/>
                <a:cs typeface="Arial"/>
              </a:rPr>
              <a:t>includes </a:t>
            </a:r>
            <a:r>
              <a:rPr dirty="0" sz="1400" spc="-30">
                <a:latin typeface="Arial"/>
                <a:cs typeface="Arial"/>
              </a:rPr>
              <a:t>Teachers, </a:t>
            </a:r>
            <a:r>
              <a:rPr dirty="0" sz="1400" spc="-60">
                <a:latin typeface="Arial"/>
                <a:cs typeface="Arial"/>
              </a:rPr>
              <a:t>Paras, </a:t>
            </a:r>
            <a:r>
              <a:rPr dirty="0" sz="1400" spc="-20">
                <a:latin typeface="Arial"/>
                <a:cs typeface="Arial"/>
              </a:rPr>
              <a:t>Admin, </a:t>
            </a:r>
            <a:r>
              <a:rPr dirty="0" sz="1400" spc="-100">
                <a:latin typeface="Arial"/>
                <a:cs typeface="Arial"/>
              </a:rPr>
              <a:t>SST </a:t>
            </a:r>
            <a:r>
              <a:rPr dirty="0" sz="1400" spc="-15">
                <a:latin typeface="Arial"/>
                <a:cs typeface="Arial"/>
              </a:rPr>
              <a:t>and </a:t>
            </a:r>
            <a:r>
              <a:rPr dirty="0" sz="1400" spc="-5">
                <a:latin typeface="Arial"/>
                <a:cs typeface="Arial"/>
              </a:rPr>
              <a:t>support </a:t>
            </a:r>
            <a:r>
              <a:rPr dirty="0" sz="1400" spc="-25">
                <a:latin typeface="Arial"/>
                <a:cs typeface="Arial"/>
              </a:rPr>
              <a:t>staff.  </a:t>
            </a:r>
            <a:r>
              <a:rPr dirty="0" sz="1400" spc="-45">
                <a:latin typeface="Arial"/>
                <a:cs typeface="Arial"/>
              </a:rPr>
              <a:t>We </a:t>
            </a:r>
            <a:r>
              <a:rPr dirty="0" sz="1400" spc="-20">
                <a:latin typeface="Arial"/>
                <a:cs typeface="Arial"/>
              </a:rPr>
              <a:t>also have </a:t>
            </a:r>
            <a:r>
              <a:rPr dirty="0" sz="1400" spc="-5">
                <a:latin typeface="Arial"/>
                <a:cs typeface="Arial"/>
              </a:rPr>
              <a:t>student </a:t>
            </a:r>
            <a:r>
              <a:rPr dirty="0" sz="1400" spc="-20">
                <a:latin typeface="Arial"/>
                <a:cs typeface="Arial"/>
              </a:rPr>
              <a:t>teachers, </a:t>
            </a:r>
            <a:r>
              <a:rPr dirty="0" sz="1400" spc="-10">
                <a:latin typeface="Arial"/>
                <a:cs typeface="Arial"/>
              </a:rPr>
              <a:t>interns </a:t>
            </a:r>
            <a:r>
              <a:rPr dirty="0" sz="1400" spc="-15">
                <a:latin typeface="Arial"/>
                <a:cs typeface="Arial"/>
              </a:rPr>
              <a:t>and </a:t>
            </a:r>
            <a:r>
              <a:rPr dirty="0" sz="1400" spc="-5">
                <a:latin typeface="Arial"/>
                <a:cs typeface="Arial"/>
              </a:rPr>
              <a:t>itinerant </a:t>
            </a:r>
            <a:r>
              <a:rPr dirty="0" sz="1400" spc="-15">
                <a:latin typeface="Arial"/>
                <a:cs typeface="Arial"/>
              </a:rPr>
              <a:t>service</a:t>
            </a:r>
            <a:r>
              <a:rPr dirty="0" sz="1400" spc="-12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providers.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50">
              <a:latin typeface="Arial"/>
              <a:cs typeface="Arial"/>
            </a:endParaRPr>
          </a:p>
          <a:p>
            <a:pPr marL="12700">
              <a:lnSpc>
                <a:spcPts val="1664"/>
              </a:lnSpc>
            </a:pPr>
            <a:r>
              <a:rPr dirty="0" sz="1400" spc="-25" b="1">
                <a:latin typeface="Arial"/>
                <a:cs typeface="Arial"/>
              </a:rPr>
              <a:t>Student/Staff </a:t>
            </a:r>
            <a:r>
              <a:rPr dirty="0" sz="1400" spc="-45" b="1">
                <a:latin typeface="Arial"/>
                <a:cs typeface="Arial"/>
              </a:rPr>
              <a:t>Disabilities</a:t>
            </a:r>
            <a:r>
              <a:rPr dirty="0" sz="1400" spc="-50" b="1">
                <a:latin typeface="Arial"/>
                <a:cs typeface="Arial"/>
              </a:rPr>
              <a:t> </a:t>
            </a:r>
            <a:r>
              <a:rPr dirty="0" sz="1400" spc="-45" b="1">
                <a:latin typeface="Arial"/>
                <a:cs typeface="Arial"/>
              </a:rPr>
              <a:t>Information:</a:t>
            </a:r>
            <a:endParaRPr sz="1400">
              <a:latin typeface="Arial"/>
              <a:cs typeface="Arial"/>
            </a:endParaRPr>
          </a:p>
          <a:p>
            <a:pPr marL="12700" marR="5080">
              <a:lnSpc>
                <a:spcPts val="1650"/>
              </a:lnSpc>
              <a:spcBef>
                <a:spcPts val="65"/>
              </a:spcBef>
            </a:pPr>
            <a:r>
              <a:rPr dirty="0" sz="1400" spc="-25">
                <a:latin typeface="Arial"/>
                <a:cs typeface="Arial"/>
              </a:rPr>
              <a:t>Evacuation </a:t>
            </a:r>
            <a:r>
              <a:rPr dirty="0" sz="1400" spc="-45">
                <a:latin typeface="Arial"/>
                <a:cs typeface="Arial"/>
              </a:rPr>
              <a:t>Plan </a:t>
            </a:r>
            <a:r>
              <a:rPr dirty="0" sz="1400" spc="5">
                <a:latin typeface="Arial"/>
                <a:cs typeface="Arial"/>
              </a:rPr>
              <a:t>for </a:t>
            </a:r>
            <a:r>
              <a:rPr dirty="0" sz="1400" spc="-20">
                <a:latin typeface="Arial"/>
                <a:cs typeface="Arial"/>
              </a:rPr>
              <a:t>Students </a:t>
            </a:r>
            <a:r>
              <a:rPr dirty="0" sz="1400" spc="-30">
                <a:latin typeface="Arial"/>
                <a:cs typeface="Arial"/>
              </a:rPr>
              <a:t>Physically </a:t>
            </a:r>
            <a:r>
              <a:rPr dirty="0" sz="1400" spc="-15">
                <a:latin typeface="Arial"/>
                <a:cs typeface="Arial"/>
              </a:rPr>
              <a:t>Impaired </a:t>
            </a:r>
            <a:r>
              <a:rPr dirty="0" sz="1400" spc="-25">
                <a:latin typeface="Arial"/>
                <a:cs typeface="Arial"/>
              </a:rPr>
              <a:t>These </a:t>
            </a:r>
            <a:r>
              <a:rPr dirty="0" sz="1400" spc="-10">
                <a:latin typeface="Arial"/>
                <a:cs typeface="Arial"/>
              </a:rPr>
              <a:t>students </a:t>
            </a:r>
            <a:r>
              <a:rPr dirty="0" sz="1400" spc="-20">
                <a:latin typeface="Arial"/>
                <a:cs typeface="Arial"/>
              </a:rPr>
              <a:t>are </a:t>
            </a:r>
            <a:r>
              <a:rPr dirty="0" sz="1400" spc="-5">
                <a:latin typeface="Arial"/>
                <a:cs typeface="Arial"/>
              </a:rPr>
              <a:t>in </a:t>
            </a:r>
            <a:r>
              <a:rPr dirty="0" sz="1400" spc="-30">
                <a:latin typeface="Arial"/>
                <a:cs typeface="Arial"/>
              </a:rPr>
              <a:t>small  </a:t>
            </a:r>
            <a:r>
              <a:rPr dirty="0" sz="1400" spc="-35">
                <a:latin typeface="Arial"/>
                <a:cs typeface="Arial"/>
              </a:rPr>
              <a:t>classes </a:t>
            </a:r>
            <a:r>
              <a:rPr dirty="0" sz="1400" spc="-40">
                <a:latin typeface="Arial"/>
                <a:cs typeface="Arial"/>
              </a:rPr>
              <a:t>(no </a:t>
            </a:r>
            <a:r>
              <a:rPr dirty="0" sz="1400" spc="-10">
                <a:latin typeface="Arial"/>
                <a:cs typeface="Arial"/>
              </a:rPr>
              <a:t>more </a:t>
            </a:r>
            <a:r>
              <a:rPr dirty="0" sz="1400" spc="-15">
                <a:latin typeface="Arial"/>
                <a:cs typeface="Arial"/>
              </a:rPr>
              <a:t>than </a:t>
            </a:r>
            <a:r>
              <a:rPr dirty="0" sz="1400" spc="5">
                <a:latin typeface="Arial"/>
                <a:cs typeface="Arial"/>
              </a:rPr>
              <a:t>ten </a:t>
            </a:r>
            <a:r>
              <a:rPr dirty="0" sz="1400" spc="-10">
                <a:latin typeface="Arial"/>
                <a:cs typeface="Arial"/>
              </a:rPr>
              <a:t>students </a:t>
            </a:r>
            <a:r>
              <a:rPr dirty="0" sz="1400" spc="-15">
                <a:latin typeface="Arial"/>
                <a:cs typeface="Arial"/>
              </a:rPr>
              <a:t>and </a:t>
            </a:r>
            <a:r>
              <a:rPr dirty="0" sz="1400" spc="5">
                <a:latin typeface="Arial"/>
                <a:cs typeface="Arial"/>
              </a:rPr>
              <a:t>no </a:t>
            </a:r>
            <a:r>
              <a:rPr dirty="0" sz="1400" spc="-10">
                <a:latin typeface="Arial"/>
                <a:cs typeface="Arial"/>
              </a:rPr>
              <a:t>more </a:t>
            </a:r>
            <a:r>
              <a:rPr dirty="0" sz="1400" spc="-15">
                <a:latin typeface="Arial"/>
                <a:cs typeface="Arial"/>
              </a:rPr>
              <a:t>than </a:t>
            </a:r>
            <a:r>
              <a:rPr dirty="0" sz="1400">
                <a:latin typeface="Arial"/>
                <a:cs typeface="Arial"/>
              </a:rPr>
              <a:t>one </a:t>
            </a:r>
            <a:r>
              <a:rPr dirty="0" sz="1400" spc="-5">
                <a:latin typeface="Arial"/>
                <a:cs typeface="Arial"/>
              </a:rPr>
              <a:t>student </a:t>
            </a:r>
            <a:r>
              <a:rPr dirty="0" sz="1400" spc="5">
                <a:latin typeface="Arial"/>
                <a:cs typeface="Arial"/>
              </a:rPr>
              <a:t>with </a:t>
            </a:r>
            <a:r>
              <a:rPr dirty="0" sz="1400" spc="-45">
                <a:latin typeface="Arial"/>
                <a:cs typeface="Arial"/>
              </a:rPr>
              <a:t>a  </a:t>
            </a:r>
            <a:r>
              <a:rPr dirty="0" sz="1400" spc="-20">
                <a:latin typeface="Arial"/>
                <a:cs typeface="Arial"/>
              </a:rPr>
              <a:t>physical </a:t>
            </a:r>
            <a:r>
              <a:rPr dirty="0" sz="1400" spc="-25">
                <a:latin typeface="Arial"/>
                <a:cs typeface="Arial"/>
              </a:rPr>
              <a:t>impairment) </a:t>
            </a:r>
            <a:r>
              <a:rPr dirty="0" sz="1400" spc="5">
                <a:latin typeface="Arial"/>
                <a:cs typeface="Arial"/>
              </a:rPr>
              <a:t>or </a:t>
            </a:r>
            <a:r>
              <a:rPr dirty="0" sz="1400" spc="-5">
                <a:latin typeface="Arial"/>
                <a:cs typeface="Arial"/>
              </a:rPr>
              <a:t>they </a:t>
            </a:r>
            <a:r>
              <a:rPr dirty="0" sz="1400" spc="-20">
                <a:latin typeface="Arial"/>
                <a:cs typeface="Arial"/>
              </a:rPr>
              <a:t>are </a:t>
            </a:r>
            <a:r>
              <a:rPr dirty="0" sz="1400" spc="-5">
                <a:latin typeface="Arial"/>
                <a:cs typeface="Arial"/>
              </a:rPr>
              <a:t>in </a:t>
            </a:r>
            <a:r>
              <a:rPr dirty="0" sz="1400" spc="5">
                <a:latin typeface="Arial"/>
                <a:cs typeface="Arial"/>
              </a:rPr>
              <a:t>the </a:t>
            </a:r>
            <a:r>
              <a:rPr dirty="0" sz="1400" spc="-10">
                <a:latin typeface="Arial"/>
                <a:cs typeface="Arial"/>
              </a:rPr>
              <a:t>inclusion </a:t>
            </a:r>
            <a:r>
              <a:rPr dirty="0" sz="1400" spc="-35">
                <a:latin typeface="Arial"/>
                <a:cs typeface="Arial"/>
              </a:rPr>
              <a:t>classes </a:t>
            </a:r>
            <a:r>
              <a:rPr dirty="0" sz="1400" spc="5">
                <a:latin typeface="Arial"/>
                <a:cs typeface="Arial"/>
              </a:rPr>
              <a:t>with </a:t>
            </a:r>
            <a:r>
              <a:rPr dirty="0" sz="1400" spc="15">
                <a:latin typeface="Arial"/>
                <a:cs typeface="Arial"/>
              </a:rPr>
              <a:t>two </a:t>
            </a:r>
            <a:r>
              <a:rPr dirty="0" sz="1400" spc="-15">
                <a:latin typeface="Arial"/>
                <a:cs typeface="Arial"/>
              </a:rPr>
              <a:t>staff  </a:t>
            </a:r>
            <a:r>
              <a:rPr dirty="0" sz="1400" spc="-25">
                <a:latin typeface="Arial"/>
                <a:cs typeface="Arial"/>
              </a:rPr>
              <a:t>members. </a:t>
            </a:r>
            <a:r>
              <a:rPr dirty="0" sz="1400" spc="-35">
                <a:latin typeface="Arial"/>
                <a:cs typeface="Arial"/>
              </a:rPr>
              <a:t>In </a:t>
            </a:r>
            <a:r>
              <a:rPr dirty="0" sz="1400" spc="-30">
                <a:latin typeface="Arial"/>
                <a:cs typeface="Arial"/>
              </a:rPr>
              <a:t>case </a:t>
            </a:r>
            <a:r>
              <a:rPr dirty="0" sz="1400" spc="10">
                <a:latin typeface="Arial"/>
                <a:cs typeface="Arial"/>
              </a:rPr>
              <a:t>of </a:t>
            </a:r>
            <a:r>
              <a:rPr dirty="0" sz="1400" spc="-30">
                <a:latin typeface="Arial"/>
                <a:cs typeface="Arial"/>
              </a:rPr>
              <a:t>an </a:t>
            </a:r>
            <a:r>
              <a:rPr dirty="0" sz="1400" spc="-10">
                <a:latin typeface="Arial"/>
                <a:cs typeface="Arial"/>
              </a:rPr>
              <a:t>emergency students </a:t>
            </a:r>
            <a:r>
              <a:rPr dirty="0" sz="1400" spc="-20">
                <a:latin typeface="Arial"/>
                <a:cs typeface="Arial"/>
              </a:rPr>
              <a:t>are </a:t>
            </a:r>
            <a:r>
              <a:rPr dirty="0" sz="1400" spc="15">
                <a:latin typeface="Arial"/>
                <a:cs typeface="Arial"/>
              </a:rPr>
              <a:t>to be </a:t>
            </a:r>
            <a:r>
              <a:rPr dirty="0" sz="1400" spc="5">
                <a:latin typeface="Arial"/>
                <a:cs typeface="Arial"/>
              </a:rPr>
              <a:t>brought </a:t>
            </a:r>
            <a:r>
              <a:rPr dirty="0" sz="1400" spc="10">
                <a:latin typeface="Arial"/>
                <a:cs typeface="Arial"/>
              </a:rPr>
              <a:t>down </a:t>
            </a:r>
            <a:r>
              <a:rPr dirty="0" sz="1400">
                <a:latin typeface="Arial"/>
                <a:cs typeface="Arial"/>
              </a:rPr>
              <a:t>by </a:t>
            </a:r>
            <a:r>
              <a:rPr dirty="0" sz="1400" spc="5">
                <a:latin typeface="Arial"/>
                <a:cs typeface="Arial"/>
              </a:rPr>
              <a:t>the  </a:t>
            </a:r>
            <a:r>
              <a:rPr dirty="0" sz="1400" spc="-10">
                <a:latin typeface="Arial"/>
                <a:cs typeface="Arial"/>
              </a:rPr>
              <a:t>teacher </a:t>
            </a:r>
            <a:r>
              <a:rPr dirty="0" sz="1400" spc="-5">
                <a:latin typeface="Arial"/>
                <a:cs typeface="Arial"/>
              </a:rPr>
              <a:t>in </a:t>
            </a:r>
            <a:r>
              <a:rPr dirty="0" sz="1400" spc="-10">
                <a:latin typeface="Arial"/>
                <a:cs typeface="Arial"/>
              </a:rPr>
              <a:t>charge </a:t>
            </a:r>
            <a:r>
              <a:rPr dirty="0" sz="1400" spc="15">
                <a:latin typeface="Arial"/>
                <a:cs typeface="Arial"/>
              </a:rPr>
              <a:t>to </a:t>
            </a:r>
            <a:r>
              <a:rPr dirty="0" sz="1400" spc="5">
                <a:latin typeface="Arial"/>
                <a:cs typeface="Arial"/>
              </a:rPr>
              <a:t>the </a:t>
            </a:r>
            <a:r>
              <a:rPr dirty="0" sz="1400" spc="-15">
                <a:latin typeface="Arial"/>
                <a:cs typeface="Arial"/>
              </a:rPr>
              <a:t>nearest </a:t>
            </a:r>
            <a:r>
              <a:rPr dirty="0" sz="1400">
                <a:latin typeface="Arial"/>
                <a:cs typeface="Arial"/>
              </a:rPr>
              <a:t>exit </a:t>
            </a:r>
            <a:r>
              <a:rPr dirty="0" sz="1400" spc="-15">
                <a:latin typeface="Arial"/>
                <a:cs typeface="Arial"/>
              </a:rPr>
              <a:t>and </a:t>
            </a:r>
            <a:r>
              <a:rPr dirty="0" sz="1400">
                <a:latin typeface="Arial"/>
                <a:cs typeface="Arial"/>
              </a:rPr>
              <a:t>exit </a:t>
            </a:r>
            <a:r>
              <a:rPr dirty="0" sz="1400" spc="5">
                <a:latin typeface="Arial"/>
                <a:cs typeface="Arial"/>
              </a:rPr>
              <a:t>the </a:t>
            </a:r>
            <a:r>
              <a:rPr dirty="0" sz="1400" spc="-5">
                <a:latin typeface="Arial"/>
                <a:cs typeface="Arial"/>
              </a:rPr>
              <a:t>building. </a:t>
            </a:r>
            <a:r>
              <a:rPr dirty="0" sz="1400" spc="-10">
                <a:latin typeface="Arial"/>
                <a:cs typeface="Arial"/>
              </a:rPr>
              <a:t>Once </a:t>
            </a:r>
            <a:r>
              <a:rPr dirty="0" sz="1400" spc="-5">
                <a:latin typeface="Arial"/>
                <a:cs typeface="Arial"/>
              </a:rPr>
              <a:t>outside  </a:t>
            </a:r>
            <a:r>
              <a:rPr dirty="0" sz="1400" spc="-10">
                <a:latin typeface="Arial"/>
                <a:cs typeface="Arial"/>
              </a:rPr>
              <a:t>students </a:t>
            </a:r>
            <a:r>
              <a:rPr dirty="0" sz="1400" spc="-20">
                <a:latin typeface="Arial"/>
                <a:cs typeface="Arial"/>
              </a:rPr>
              <a:t>are </a:t>
            </a:r>
            <a:r>
              <a:rPr dirty="0" sz="1400" spc="15">
                <a:latin typeface="Arial"/>
                <a:cs typeface="Arial"/>
              </a:rPr>
              <a:t>to </a:t>
            </a:r>
            <a:r>
              <a:rPr dirty="0" sz="1400" spc="-5">
                <a:latin typeface="Arial"/>
                <a:cs typeface="Arial"/>
              </a:rPr>
              <a:t>wait </a:t>
            </a:r>
            <a:r>
              <a:rPr dirty="0" sz="1400" spc="5">
                <a:latin typeface="Arial"/>
                <a:cs typeface="Arial"/>
              </a:rPr>
              <a:t>for </a:t>
            </a:r>
            <a:r>
              <a:rPr dirty="0" sz="1400" spc="-5">
                <a:latin typeface="Arial"/>
                <a:cs typeface="Arial"/>
              </a:rPr>
              <a:t>further </a:t>
            </a:r>
            <a:r>
              <a:rPr dirty="0" sz="1400" spc="-15">
                <a:latin typeface="Arial"/>
                <a:cs typeface="Arial"/>
              </a:rPr>
              <a:t>instructions. </a:t>
            </a:r>
            <a:r>
              <a:rPr dirty="0" sz="1400" spc="-5">
                <a:latin typeface="Arial"/>
                <a:cs typeface="Arial"/>
              </a:rPr>
              <a:t>No </a:t>
            </a:r>
            <a:r>
              <a:rPr dirty="0" sz="1400" spc="-10">
                <a:latin typeface="Arial"/>
                <a:cs typeface="Arial"/>
              </a:rPr>
              <a:t>wheelchair </a:t>
            </a:r>
            <a:r>
              <a:rPr dirty="0" sz="1400" spc="5">
                <a:latin typeface="Arial"/>
                <a:cs typeface="Arial"/>
              </a:rPr>
              <a:t>bound </a:t>
            </a:r>
            <a:r>
              <a:rPr dirty="0" sz="1400" spc="-10">
                <a:latin typeface="Arial"/>
                <a:cs typeface="Arial"/>
              </a:rPr>
              <a:t>students </a:t>
            </a:r>
            <a:r>
              <a:rPr dirty="0" sz="1400" spc="-15">
                <a:latin typeface="Arial"/>
                <a:cs typeface="Arial"/>
              </a:rPr>
              <a:t>at  present.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00">
              <a:latin typeface="Arial"/>
              <a:cs typeface="Arial"/>
            </a:endParaRPr>
          </a:p>
          <a:p>
            <a:pPr algn="ctr" marR="5080">
              <a:lnSpc>
                <a:spcPct val="100000"/>
              </a:lnSpc>
            </a:pPr>
            <a:r>
              <a:rPr dirty="0" sz="1800" spc="-15">
                <a:solidFill>
                  <a:srgbClr val="039AE4"/>
                </a:solidFill>
                <a:latin typeface="Arial"/>
                <a:cs typeface="Arial"/>
              </a:rPr>
              <a:t>Section 5:</a:t>
            </a:r>
            <a:r>
              <a:rPr dirty="0" sz="1800" spc="-70">
                <a:solidFill>
                  <a:srgbClr val="039AE4"/>
                </a:solidFill>
                <a:latin typeface="Arial"/>
                <a:cs typeface="Arial"/>
              </a:rPr>
              <a:t> </a:t>
            </a:r>
            <a:r>
              <a:rPr dirty="0" sz="1800" spc="-20">
                <a:solidFill>
                  <a:srgbClr val="039AE4"/>
                </a:solidFill>
                <a:latin typeface="Arial"/>
                <a:cs typeface="Arial"/>
              </a:rPr>
              <a:t>Communications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550">
              <a:latin typeface="Arial"/>
              <a:cs typeface="Arial"/>
            </a:endParaRPr>
          </a:p>
          <a:p>
            <a:pPr algn="ctr" marR="3810">
              <a:lnSpc>
                <a:spcPct val="100000"/>
              </a:lnSpc>
            </a:pPr>
            <a:r>
              <a:rPr dirty="0" sz="1400" spc="-55" b="1">
                <a:latin typeface="Arial"/>
                <a:cs typeface="Arial"/>
              </a:rPr>
              <a:t>Communications</a:t>
            </a:r>
            <a:r>
              <a:rPr dirty="0" sz="1400" spc="-40" b="1">
                <a:latin typeface="Arial"/>
                <a:cs typeface="Arial"/>
              </a:rPr>
              <a:t> </a:t>
            </a:r>
            <a:r>
              <a:rPr dirty="0" sz="1400" spc="-50" b="1">
                <a:latin typeface="Arial"/>
                <a:cs typeface="Arial"/>
              </a:rPr>
              <a:t>Equipment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914400" y="7591427"/>
          <a:ext cx="5958205" cy="1333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85900"/>
                <a:gridCol w="1504950"/>
                <a:gridCol w="1466850"/>
                <a:gridCol w="1485900"/>
              </a:tblGrid>
              <a:tr h="352425">
                <a:tc>
                  <a:txBody>
                    <a:bodyPr/>
                    <a:lstStyle/>
                    <a:p>
                      <a:pPr algn="ctr" marR="6350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400" spc="-50" b="1">
                          <a:latin typeface="Arial"/>
                          <a:cs typeface="Arial"/>
                        </a:rPr>
                        <a:t>Equipment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5875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400" spc="-60" b="1">
                          <a:latin typeface="Arial"/>
                          <a:cs typeface="Arial"/>
                        </a:rPr>
                        <a:t>Available?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2065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400" spc="-35" b="1">
                          <a:latin typeface="Arial"/>
                          <a:cs typeface="Arial"/>
                        </a:rPr>
                        <a:t>Quantity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175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400" spc="-35" b="1">
                          <a:latin typeface="Arial"/>
                          <a:cs typeface="Arial"/>
                        </a:rPr>
                        <a:t>Notes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marR="1206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30">
                          <a:latin typeface="Arial"/>
                          <a:cs typeface="Arial"/>
                        </a:rPr>
                        <a:t>Two-Way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Radios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587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>
                          <a:latin typeface="Arial"/>
                          <a:cs typeface="Arial"/>
                        </a:rPr>
                        <a:t>No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marR="1841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30">
                          <a:latin typeface="Arial"/>
                          <a:cs typeface="Arial"/>
                        </a:rPr>
                        <a:t>In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House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Radios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44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10">
                          <a:latin typeface="Arial"/>
                          <a:cs typeface="Arial"/>
                        </a:rPr>
                        <a:t>Yes-Operational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270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114">
                          <a:latin typeface="Arial"/>
                          <a:cs typeface="Arial"/>
                        </a:rPr>
                        <a:t>12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marR="508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10">
                          <a:latin typeface="Arial"/>
                          <a:cs typeface="Arial"/>
                        </a:rPr>
                        <a:t>Intercom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44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10">
                          <a:latin typeface="Arial"/>
                          <a:cs typeface="Arial"/>
                        </a:rPr>
                        <a:t>Yes-Operational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/>
          <p:nvPr/>
        </p:nvSpPr>
        <p:spPr>
          <a:xfrm>
            <a:off x="0" y="9648825"/>
            <a:ext cx="7772400" cy="4000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7772400" cy="952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"/>
              </a:spcBef>
            </a:pPr>
            <a:r>
              <a:rPr dirty="0" spc="-240"/>
              <a:t>6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914400" y="1047752"/>
          <a:ext cx="5958205" cy="9810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85900"/>
                <a:gridCol w="1504950"/>
                <a:gridCol w="1466850"/>
                <a:gridCol w="1485900"/>
              </a:tblGrid>
              <a:tr h="323850">
                <a:tc>
                  <a:txBody>
                    <a:bodyPr/>
                    <a:lstStyle/>
                    <a:p>
                      <a:pPr algn="ctr" marR="762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55">
                          <a:latin typeface="Arial"/>
                          <a:cs typeface="Arial"/>
                        </a:rPr>
                        <a:t>PA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System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44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10">
                          <a:latin typeface="Arial"/>
                          <a:cs typeface="Arial"/>
                        </a:rPr>
                        <a:t>Yes-Operational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marR="952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10">
                          <a:latin typeface="Arial"/>
                          <a:cs typeface="Arial"/>
                        </a:rPr>
                        <a:t>House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Phone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44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10">
                          <a:latin typeface="Arial"/>
                          <a:cs typeface="Arial"/>
                        </a:rPr>
                        <a:t>Yes-Operational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marR="1206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25">
                          <a:latin typeface="Arial"/>
                          <a:cs typeface="Arial"/>
                        </a:rPr>
                        <a:t>Others?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587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>
                          <a:latin typeface="Arial"/>
                          <a:cs typeface="Arial"/>
                        </a:rPr>
                        <a:t>No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3482975" y="2648013"/>
            <a:ext cx="80073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65" b="1">
                <a:latin typeface="Arial"/>
                <a:cs typeface="Arial"/>
              </a:rPr>
              <a:t>Locations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914400" y="2933702"/>
          <a:ext cx="5958205" cy="3638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85900"/>
                <a:gridCol w="1057275"/>
                <a:gridCol w="1685925"/>
                <a:gridCol w="1714500"/>
              </a:tblGrid>
              <a:tr h="3524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4604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400" spc="-75" b="1">
                          <a:latin typeface="Arial"/>
                          <a:cs typeface="Arial"/>
                        </a:rPr>
                        <a:t>Room</a:t>
                      </a:r>
                      <a:r>
                        <a:rPr dirty="0" sz="140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85" b="1">
                          <a:latin typeface="Arial"/>
                          <a:cs typeface="Arial"/>
                        </a:rPr>
                        <a:t>#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4604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400" spc="-55" b="1">
                          <a:latin typeface="Arial"/>
                          <a:cs typeface="Arial"/>
                        </a:rPr>
                        <a:t>Assignee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8415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400" spc="-35" b="1">
                          <a:latin typeface="Arial"/>
                          <a:cs typeface="Arial"/>
                        </a:rPr>
                        <a:t>Number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algn="ctr" marR="3810">
                        <a:lnSpc>
                          <a:spcPct val="100000"/>
                        </a:lnSpc>
                        <a:spcBef>
                          <a:spcPts val="1160"/>
                        </a:spcBef>
                      </a:pPr>
                      <a:r>
                        <a:rPr dirty="0" sz="1200" spc="-20">
                          <a:latin typeface="Arial"/>
                          <a:cs typeface="Arial"/>
                        </a:rPr>
                        <a:t>Main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Office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1473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8890">
                        <a:lnSpc>
                          <a:spcPct val="100000"/>
                        </a:lnSpc>
                        <a:spcBef>
                          <a:spcPts val="1160"/>
                        </a:spcBef>
                      </a:pPr>
                      <a:r>
                        <a:rPr dirty="0" sz="1200" spc="-165">
                          <a:latin typeface="Arial"/>
                          <a:cs typeface="Arial"/>
                        </a:rPr>
                        <a:t>121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1473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0245" marR="156845" indent="-542925">
                        <a:lnSpc>
                          <a:spcPts val="1430"/>
                        </a:lnSpc>
                        <a:spcBef>
                          <a:spcPts val="540"/>
                        </a:spcBef>
                      </a:pPr>
                      <a:r>
                        <a:rPr dirty="0" sz="1200" spc="-20">
                          <a:latin typeface="Arial"/>
                          <a:cs typeface="Arial"/>
                        </a:rPr>
                        <a:t>Main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Office,</a:t>
                      </a:r>
                      <a:r>
                        <a:rPr dirty="0" sz="12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latin typeface="Arial"/>
                          <a:cs typeface="Arial"/>
                        </a:rPr>
                        <a:t>Jennifer  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Rios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85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5875">
                        <a:lnSpc>
                          <a:spcPct val="100000"/>
                        </a:lnSpc>
                        <a:spcBef>
                          <a:spcPts val="1160"/>
                        </a:spcBef>
                      </a:pPr>
                      <a:r>
                        <a:rPr dirty="0" sz="1200" spc="-10">
                          <a:latin typeface="Arial"/>
                          <a:cs typeface="Arial"/>
                        </a:rPr>
                        <a:t>617-635-9860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1473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marR="1270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15">
                          <a:latin typeface="Arial"/>
                          <a:cs typeface="Arial"/>
                        </a:rPr>
                        <a:t>Principal’s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Office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825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160">
                          <a:latin typeface="Arial"/>
                          <a:cs typeface="Arial"/>
                        </a:rPr>
                        <a:t>119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254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10">
                          <a:latin typeface="Arial"/>
                          <a:cs typeface="Arial"/>
                        </a:rPr>
                        <a:t>Matt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latin typeface="Arial"/>
                          <a:cs typeface="Arial"/>
                        </a:rPr>
                        <a:t>Holzer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587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10">
                          <a:latin typeface="Arial"/>
                          <a:cs typeface="Arial"/>
                        </a:rPr>
                        <a:t>617-635-9860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marR="952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15">
                          <a:latin typeface="Arial"/>
                          <a:cs typeface="Arial"/>
                        </a:rPr>
                        <a:t>Guidance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Office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44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15">
                          <a:latin typeface="Arial"/>
                          <a:cs typeface="Arial"/>
                        </a:rPr>
                        <a:t>Guidance</a:t>
                      </a:r>
                      <a:r>
                        <a:rPr dirty="0" sz="12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0">
                          <a:latin typeface="Arial"/>
                          <a:cs typeface="Arial"/>
                        </a:rPr>
                        <a:t>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651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>
                          <a:latin typeface="Arial"/>
                          <a:cs typeface="Arial"/>
                        </a:rPr>
                        <a:t>Jodi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Then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587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10">
                          <a:latin typeface="Arial"/>
                          <a:cs typeface="Arial"/>
                        </a:rPr>
                        <a:t>617-635-9860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marR="2032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15">
                          <a:latin typeface="Arial"/>
                          <a:cs typeface="Arial"/>
                        </a:rPr>
                        <a:t>Custodian’s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Office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81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5">
                          <a:latin typeface="Arial"/>
                          <a:cs typeface="Arial"/>
                        </a:rPr>
                        <a:t>B04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2032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40">
                          <a:latin typeface="Arial"/>
                          <a:cs typeface="Arial"/>
                        </a:rPr>
                        <a:t>Pat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Lawlor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587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10">
                          <a:latin typeface="Arial"/>
                          <a:cs typeface="Arial"/>
                        </a:rPr>
                        <a:t>617-635-9860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marR="1143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15">
                          <a:latin typeface="Arial"/>
                          <a:cs typeface="Arial"/>
                        </a:rPr>
                        <a:t>Nurse’s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Office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254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10">
                          <a:latin typeface="Arial"/>
                          <a:cs typeface="Arial"/>
                        </a:rPr>
                        <a:t>B29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254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20">
                          <a:latin typeface="Arial"/>
                          <a:cs typeface="Arial"/>
                        </a:rPr>
                        <a:t>Marta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Bausemer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587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10">
                          <a:latin typeface="Arial"/>
                          <a:cs typeface="Arial"/>
                        </a:rPr>
                        <a:t>617-635-9860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marR="1143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80">
                          <a:latin typeface="Arial"/>
                          <a:cs typeface="Arial"/>
                        </a:rPr>
                        <a:t>ETF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Office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952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65">
                          <a:latin typeface="Arial"/>
                          <a:cs typeface="Arial"/>
                        </a:rPr>
                        <a:t>104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397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10">
                          <a:latin typeface="Arial"/>
                          <a:cs typeface="Arial"/>
                        </a:rPr>
                        <a:t>June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Grunert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587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10">
                          <a:latin typeface="Arial"/>
                          <a:cs typeface="Arial"/>
                        </a:rPr>
                        <a:t>617-635-9860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537845" marR="202565" indent="-352425">
                        <a:lnSpc>
                          <a:spcPts val="1430"/>
                        </a:lnSpc>
                        <a:spcBef>
                          <a:spcPts val="540"/>
                        </a:spcBef>
                      </a:pPr>
                      <a:r>
                        <a:rPr dirty="0" sz="1200" spc="-10">
                          <a:latin typeface="Arial"/>
                          <a:cs typeface="Arial"/>
                        </a:rPr>
                        <a:t>Student</a:t>
                      </a:r>
                      <a:r>
                        <a:rPr dirty="0" sz="12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latin typeface="Arial"/>
                          <a:cs typeface="Arial"/>
                        </a:rPr>
                        <a:t>Support  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Room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85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2700">
                        <a:lnSpc>
                          <a:spcPct val="100000"/>
                        </a:lnSpc>
                        <a:spcBef>
                          <a:spcPts val="1160"/>
                        </a:spcBef>
                      </a:pPr>
                      <a:r>
                        <a:rPr dirty="0" sz="1200" spc="10">
                          <a:latin typeface="Arial"/>
                          <a:cs typeface="Arial"/>
                        </a:rPr>
                        <a:t>B06A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1473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6510">
                        <a:lnSpc>
                          <a:spcPct val="100000"/>
                        </a:lnSpc>
                        <a:spcBef>
                          <a:spcPts val="1160"/>
                        </a:spcBef>
                      </a:pPr>
                      <a:r>
                        <a:rPr dirty="0" sz="1200" spc="-20">
                          <a:latin typeface="Arial"/>
                          <a:cs typeface="Arial"/>
                        </a:rPr>
                        <a:t>Brian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Gonsalves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1473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5875">
                        <a:lnSpc>
                          <a:spcPct val="100000"/>
                        </a:lnSpc>
                        <a:spcBef>
                          <a:spcPts val="1160"/>
                        </a:spcBef>
                      </a:pPr>
                      <a:r>
                        <a:rPr dirty="0" sz="1200" spc="-10">
                          <a:latin typeface="Arial"/>
                          <a:cs typeface="Arial"/>
                        </a:rPr>
                        <a:t>617-635-9860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1473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marR="825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15">
                          <a:latin typeface="Arial"/>
                          <a:cs typeface="Arial"/>
                        </a:rPr>
                        <a:t>Pool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270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15">
                          <a:latin typeface="Arial"/>
                          <a:cs typeface="Arial"/>
                        </a:rPr>
                        <a:t>NA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marR="317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20">
                          <a:latin typeface="Arial"/>
                          <a:cs typeface="Arial"/>
                        </a:rPr>
                        <a:t>Safety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Office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571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5">
                          <a:latin typeface="Arial"/>
                          <a:cs typeface="Arial"/>
                        </a:rPr>
                        <a:t>Alex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latin typeface="Arial"/>
                          <a:cs typeface="Arial"/>
                        </a:rPr>
                        <a:t>Colon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587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10">
                          <a:latin typeface="Arial"/>
                          <a:cs typeface="Arial"/>
                        </a:rPr>
                        <a:t>617-635-9860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2749550" y="7502525"/>
            <a:ext cx="22733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5">
                <a:solidFill>
                  <a:srgbClr val="039AE4"/>
                </a:solidFill>
                <a:latin typeface="Arial"/>
                <a:cs typeface="Arial"/>
              </a:rPr>
              <a:t>Section 6:</a:t>
            </a:r>
            <a:r>
              <a:rPr dirty="0" sz="1800" spc="-135">
                <a:solidFill>
                  <a:srgbClr val="039AE4"/>
                </a:solidFill>
                <a:latin typeface="Arial"/>
                <a:cs typeface="Arial"/>
              </a:rPr>
              <a:t> </a:t>
            </a:r>
            <a:r>
              <a:rPr dirty="0" sz="1800" spc="-30">
                <a:solidFill>
                  <a:srgbClr val="039AE4"/>
                </a:solidFill>
                <a:latin typeface="Arial"/>
                <a:cs typeface="Arial"/>
              </a:rPr>
              <a:t>Fire/Rescue</a:t>
            </a:r>
            <a:endParaRPr sz="1800">
              <a:latin typeface="Arial"/>
              <a:cs typeface="Arial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914400" y="7867652"/>
          <a:ext cx="5958205" cy="10001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81200"/>
                <a:gridCol w="1981200"/>
                <a:gridCol w="1981200"/>
              </a:tblGrid>
              <a:tr h="352425">
                <a:tc gridSpan="3">
                  <a:txBody>
                    <a:bodyPr/>
                    <a:lstStyle/>
                    <a:p>
                      <a:pPr algn="ctr" marR="11430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400" spc="-55" b="1">
                          <a:latin typeface="Arial"/>
                          <a:cs typeface="Arial"/>
                        </a:rPr>
                        <a:t>Floor</a:t>
                      </a:r>
                      <a:r>
                        <a:rPr dirty="0" sz="14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45" b="1">
                          <a:latin typeface="Arial"/>
                          <a:cs typeface="Arial"/>
                        </a:rPr>
                        <a:t>Captains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3850">
                <a:tc>
                  <a:txBody>
                    <a:bodyPr/>
                    <a:lstStyle/>
                    <a:p>
                      <a:pPr algn="ctr" marR="825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45" b="1">
                          <a:latin typeface="Arial"/>
                          <a:cs typeface="Arial"/>
                        </a:rPr>
                        <a:t>Floor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17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45" b="1">
                          <a:latin typeface="Arial"/>
                          <a:cs typeface="Arial"/>
                        </a:rPr>
                        <a:t>Floor</a:t>
                      </a:r>
                      <a:r>
                        <a:rPr dirty="0" sz="12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Captain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333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200" spc="-30" b="1">
                          <a:latin typeface="Arial"/>
                          <a:cs typeface="Arial"/>
                        </a:rPr>
                        <a:t>Notes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algn="ctr" marR="15875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100" spc="-20">
                          <a:latin typeface="Arial"/>
                          <a:cs typeface="Arial"/>
                        </a:rPr>
                        <a:t>Basement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0160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100" spc="-15">
                          <a:latin typeface="Arial"/>
                          <a:cs typeface="Arial"/>
                        </a:rPr>
                        <a:t>Jacki</a:t>
                      </a:r>
                      <a:r>
                        <a:rPr dirty="0" sz="11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45">
                          <a:latin typeface="Arial"/>
                          <a:cs typeface="Arial"/>
                        </a:rPr>
                        <a:t>Sims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/>
          <p:nvPr/>
        </p:nvSpPr>
        <p:spPr>
          <a:xfrm>
            <a:off x="0" y="9648825"/>
            <a:ext cx="7772400" cy="4000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0" y="0"/>
            <a:ext cx="7772400" cy="952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"/>
              </a:spcBef>
            </a:pPr>
            <a:r>
              <a:rPr dirty="0" spc="-240"/>
              <a:t>7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914400" y="1047752"/>
          <a:ext cx="5958205" cy="12668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81200"/>
                <a:gridCol w="1981200"/>
                <a:gridCol w="1981200"/>
              </a:tblGrid>
              <a:tr h="314325">
                <a:tc>
                  <a:txBody>
                    <a:bodyPr/>
                    <a:lstStyle/>
                    <a:p>
                      <a:pPr algn="ctr" marR="11430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3570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Matt</a:t>
                      </a:r>
                      <a:r>
                        <a:rPr dirty="0" sz="11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Holzer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algn="ctr" marR="14604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3095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Jeff</a:t>
                      </a:r>
                      <a:r>
                        <a:rPr dirty="0" sz="11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Becker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algn="ctr" marR="19050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3570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1100" spc="-30">
                          <a:latin typeface="Arial"/>
                          <a:cs typeface="Arial"/>
                        </a:rPr>
                        <a:t>Regi 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Loving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914400" y="2828927"/>
          <a:ext cx="5958205" cy="4848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8650"/>
                <a:gridCol w="628650"/>
                <a:gridCol w="2390775"/>
                <a:gridCol w="733425"/>
                <a:gridCol w="733425"/>
                <a:gridCol w="828675"/>
              </a:tblGrid>
              <a:tr h="276225">
                <a:tc gridSpan="6">
                  <a:txBody>
                    <a:bodyPr/>
                    <a:lstStyle/>
                    <a:p>
                      <a:pPr algn="ctr" marR="762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400" spc="-55" b="1">
                          <a:latin typeface="Arial"/>
                          <a:cs typeface="Arial"/>
                        </a:rPr>
                        <a:t>Evacuation</a:t>
                      </a:r>
                      <a:r>
                        <a:rPr dirty="0" sz="14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30" b="1">
                          <a:latin typeface="Arial"/>
                          <a:cs typeface="Arial"/>
                        </a:rPr>
                        <a:t>Matrix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28625">
                <a:tc>
                  <a:txBody>
                    <a:bodyPr/>
                    <a:lstStyle/>
                    <a:p>
                      <a:pPr algn="ctr" marR="14604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200" spc="-90" b="1">
                          <a:latin typeface="Arial"/>
                          <a:cs typeface="Arial"/>
                        </a:rPr>
                        <a:t>Exit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  <a:solidFill>
                      <a:srgbClr val="CFE2F2"/>
                    </a:solidFill>
                  </a:tcPr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200" spc="-65" b="1">
                          <a:latin typeface="Arial"/>
                          <a:cs typeface="Arial"/>
                        </a:rPr>
                        <a:t>Stairwell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  <a:solidFill>
                      <a:srgbClr val="CFE2F2"/>
                    </a:solidFill>
                  </a:tcPr>
                </a:tc>
                <a:tc>
                  <a:txBody>
                    <a:bodyPr/>
                    <a:lstStyle/>
                    <a:p>
                      <a:pPr marL="68072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1200" spc="-130" b="1">
                          <a:latin typeface="Arial"/>
                          <a:cs typeface="Arial"/>
                        </a:rPr>
                        <a:t>Rooms</a:t>
                      </a:r>
                      <a:r>
                        <a:rPr dirty="0" sz="1200" spc="-7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0" b="1">
                          <a:latin typeface="Arial"/>
                          <a:cs typeface="Arial"/>
                        </a:rPr>
                        <a:t>Serviced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  <a:solidFill>
                      <a:srgbClr val="CFE2F2"/>
                    </a:solidFill>
                  </a:tcPr>
                </a:tc>
                <a:tc>
                  <a:txBody>
                    <a:bodyPr/>
                    <a:lstStyle/>
                    <a:p>
                      <a:pPr marL="166370" marR="63500" indent="-104775">
                        <a:lnSpc>
                          <a:spcPts val="1430"/>
                        </a:lnSpc>
                        <a:spcBef>
                          <a:spcPts val="240"/>
                        </a:spcBef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Alternate  </a:t>
                      </a:r>
                      <a:r>
                        <a:rPr dirty="0" sz="1200" spc="-85" b="1">
                          <a:latin typeface="Arial"/>
                          <a:cs typeface="Arial"/>
                        </a:rPr>
                        <a:t>Route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  <a:solidFill>
                      <a:srgbClr val="CFE2F2"/>
                    </a:solidFill>
                  </a:tcPr>
                </a:tc>
                <a:tc>
                  <a:txBody>
                    <a:bodyPr/>
                    <a:lstStyle/>
                    <a:p>
                      <a:pPr marL="137795" marR="117475" indent="-28575">
                        <a:lnSpc>
                          <a:spcPts val="1430"/>
                        </a:lnSpc>
                        <a:spcBef>
                          <a:spcPts val="240"/>
                        </a:spcBef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Primary  </a:t>
                      </a:r>
                      <a:r>
                        <a:rPr dirty="0" sz="1200" spc="-100" b="1">
                          <a:latin typeface="Arial"/>
                          <a:cs typeface="Arial"/>
                        </a:rPr>
                        <a:t>Refuge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  <a:solidFill>
                      <a:srgbClr val="CFE2F2"/>
                    </a:solidFill>
                  </a:tcPr>
                </a:tc>
                <a:tc>
                  <a:txBody>
                    <a:bodyPr/>
                    <a:lstStyle/>
                    <a:p>
                      <a:pPr marL="185420" marR="89535" indent="-114300">
                        <a:lnSpc>
                          <a:spcPts val="1430"/>
                        </a:lnSpc>
                        <a:spcBef>
                          <a:spcPts val="240"/>
                        </a:spcBef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Secondary  </a:t>
                      </a:r>
                      <a:r>
                        <a:rPr dirty="0" sz="1200" spc="-100" b="1">
                          <a:latin typeface="Arial"/>
                          <a:cs typeface="Arial"/>
                        </a:rPr>
                        <a:t>Refuge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  <a:solidFill>
                      <a:srgbClr val="CFE2F2"/>
                    </a:solidFill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algn="ctr" marR="444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100" spc="-45">
                          <a:latin typeface="Arial"/>
                          <a:cs typeface="Arial"/>
                        </a:rPr>
                        <a:t>Number</a:t>
                      </a:r>
                      <a:r>
                        <a:rPr dirty="0" sz="1100" spc="-1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5">
                          <a:latin typeface="Arial"/>
                          <a:cs typeface="Arial"/>
                        </a:rPr>
                        <a:t>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1145" marR="47625" indent="-238125">
                        <a:lnSpc>
                          <a:spcPct val="102299"/>
                        </a:lnSpc>
                        <a:spcBef>
                          <a:spcPts val="180"/>
                        </a:spcBef>
                      </a:pPr>
                      <a:r>
                        <a:rPr dirty="0" sz="1100" spc="-50">
                          <a:latin typeface="Arial"/>
                          <a:cs typeface="Arial"/>
                        </a:rPr>
                        <a:t>Stair</a:t>
                      </a:r>
                      <a:r>
                        <a:rPr dirty="0" sz="1100" spc="-1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95">
                          <a:latin typeface="Arial"/>
                          <a:cs typeface="Arial"/>
                        </a:rPr>
                        <a:t>case  </a:t>
                      </a:r>
                      <a:r>
                        <a:rPr dirty="0" sz="1100" spc="-55">
                          <a:latin typeface="Arial"/>
                          <a:cs typeface="Arial"/>
                        </a:rPr>
                        <a:t>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 marR="161290">
                        <a:lnSpc>
                          <a:spcPct val="102299"/>
                        </a:lnSpc>
                        <a:spcBef>
                          <a:spcPts val="180"/>
                        </a:spcBef>
                      </a:pPr>
                      <a:r>
                        <a:rPr dirty="0" sz="1100" spc="-55">
                          <a:latin typeface="Arial"/>
                          <a:cs typeface="Arial"/>
                        </a:rPr>
                        <a:t>101, 102, 201, 202, 203, 301, 302, 303,  </a:t>
                      </a:r>
                      <a:r>
                        <a:rPr dirty="0" sz="1100" spc="-75">
                          <a:latin typeface="Arial"/>
                          <a:cs typeface="Arial"/>
                        </a:rPr>
                        <a:t>B01,</a:t>
                      </a:r>
                      <a:r>
                        <a:rPr dirty="0" sz="1100" spc="-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85">
                          <a:latin typeface="Arial"/>
                          <a:cs typeface="Arial"/>
                        </a:rPr>
                        <a:t>B02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 marR="86360">
                        <a:lnSpc>
                          <a:spcPct val="102299"/>
                        </a:lnSpc>
                        <a:spcBef>
                          <a:spcPts val="180"/>
                        </a:spcBef>
                      </a:pPr>
                      <a:r>
                        <a:rPr dirty="0" sz="1100" spc="-70">
                          <a:latin typeface="Arial"/>
                          <a:cs typeface="Arial"/>
                        </a:rPr>
                        <a:t>Staircase </a:t>
                      </a:r>
                      <a:r>
                        <a:rPr dirty="0" sz="1100" spc="-55">
                          <a:latin typeface="Arial"/>
                          <a:cs typeface="Arial"/>
                        </a:rPr>
                        <a:t>2  </a:t>
                      </a:r>
                      <a:r>
                        <a:rPr dirty="0" sz="1100" spc="10">
                          <a:latin typeface="Arial"/>
                          <a:cs typeface="Arial"/>
                        </a:rPr>
                        <a:t>to 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C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m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b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r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d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g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e  </a:t>
                      </a:r>
                      <a:r>
                        <a:rPr dirty="0" sz="1100" spc="-25">
                          <a:latin typeface="Arial"/>
                          <a:cs typeface="Arial"/>
                        </a:rPr>
                        <a:t>street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100" spc="-90">
                          <a:latin typeface="Arial"/>
                          <a:cs typeface="Arial"/>
                        </a:rPr>
                        <a:t>Gym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100" spc="-25">
                          <a:latin typeface="Arial"/>
                          <a:cs typeface="Arial"/>
                        </a:rPr>
                        <a:t>Auditorium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marR="698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algn="ctr" marR="444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100" spc="-45">
                          <a:latin typeface="Arial"/>
                          <a:cs typeface="Arial"/>
                        </a:rPr>
                        <a:t>Number</a:t>
                      </a:r>
                      <a:r>
                        <a:rPr dirty="0" sz="1100" spc="-1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5">
                          <a:latin typeface="Arial"/>
                          <a:cs typeface="Arial"/>
                        </a:rPr>
                        <a:t>6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3045" marR="59690" indent="-180975">
                        <a:lnSpc>
                          <a:spcPct val="102299"/>
                        </a:lnSpc>
                        <a:spcBef>
                          <a:spcPts val="180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r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c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e  </a:t>
                      </a:r>
                      <a:r>
                        <a:rPr dirty="0" sz="1100" spc="-65">
                          <a:latin typeface="Arial"/>
                          <a:cs typeface="Arial"/>
                        </a:rPr>
                        <a:t>#6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100" spc="-55">
                          <a:latin typeface="Arial"/>
                          <a:cs typeface="Arial"/>
                        </a:rPr>
                        <a:t>108,109,110,111,</a:t>
                      </a:r>
                      <a:r>
                        <a:rPr dirty="0" sz="1100" spc="-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5">
                          <a:latin typeface="Arial"/>
                          <a:cs typeface="Arial"/>
                        </a:rPr>
                        <a:t>207,208,209,210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100" spc="-70">
                          <a:latin typeface="Arial"/>
                          <a:cs typeface="Arial"/>
                        </a:rPr>
                        <a:t>Staircase#5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100" spc="-50">
                          <a:latin typeface="Arial"/>
                          <a:cs typeface="Arial"/>
                        </a:rPr>
                        <a:t>Cafeteria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100" spc="-25">
                          <a:latin typeface="Arial"/>
                          <a:cs typeface="Arial"/>
                        </a:rPr>
                        <a:t>Auditorium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algn="ctr" marR="444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100" spc="-45">
                          <a:latin typeface="Arial"/>
                          <a:cs typeface="Arial"/>
                        </a:rPr>
                        <a:t>Number</a:t>
                      </a:r>
                      <a:r>
                        <a:rPr dirty="0" sz="1100" spc="-1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5">
                          <a:latin typeface="Arial"/>
                          <a:cs typeface="Arial"/>
                        </a:rPr>
                        <a:t>7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3045" marR="47625" indent="-200025">
                        <a:lnSpc>
                          <a:spcPct val="102299"/>
                        </a:lnSpc>
                        <a:spcBef>
                          <a:spcPts val="180"/>
                        </a:spcBef>
                      </a:pPr>
                      <a:r>
                        <a:rPr dirty="0" sz="1100" spc="-50">
                          <a:latin typeface="Arial"/>
                          <a:cs typeface="Arial"/>
                        </a:rPr>
                        <a:t>Stair</a:t>
                      </a:r>
                      <a:r>
                        <a:rPr dirty="0" sz="1100" spc="-1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95">
                          <a:latin typeface="Arial"/>
                          <a:cs typeface="Arial"/>
                        </a:rPr>
                        <a:t>case  </a:t>
                      </a:r>
                      <a:r>
                        <a:rPr dirty="0" sz="1100" spc="-65">
                          <a:latin typeface="Arial"/>
                          <a:cs typeface="Arial"/>
                        </a:rPr>
                        <a:t>#7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100" spc="-65">
                          <a:latin typeface="Arial"/>
                          <a:cs typeface="Arial"/>
                        </a:rPr>
                        <a:t>Gymnasium, </a:t>
                      </a:r>
                      <a:r>
                        <a:rPr dirty="0" sz="1100" spc="-60">
                          <a:latin typeface="Arial"/>
                          <a:cs typeface="Arial"/>
                        </a:rPr>
                        <a:t>Nurse's </a:t>
                      </a:r>
                      <a:r>
                        <a:rPr dirty="0" sz="1100" spc="-25">
                          <a:latin typeface="Arial"/>
                          <a:cs typeface="Arial"/>
                        </a:rPr>
                        <a:t>office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 marR="32384">
                        <a:lnSpc>
                          <a:spcPct val="102299"/>
                        </a:lnSpc>
                        <a:spcBef>
                          <a:spcPts val="180"/>
                        </a:spcBef>
                      </a:pPr>
                      <a:r>
                        <a:rPr dirty="0" sz="1100" spc="-50">
                          <a:latin typeface="Arial"/>
                          <a:cs typeface="Arial"/>
                        </a:rPr>
                        <a:t>Cafeteria</a:t>
                      </a:r>
                      <a:r>
                        <a:rPr dirty="0" sz="1100" spc="-1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10">
                          <a:latin typeface="Arial"/>
                          <a:cs typeface="Arial"/>
                        </a:rPr>
                        <a:t>to  </a:t>
                      </a:r>
                      <a:r>
                        <a:rPr dirty="0" sz="1100" spc="-85">
                          <a:latin typeface="Arial"/>
                          <a:cs typeface="Arial"/>
                        </a:rPr>
                        <a:t>B38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100" spc="-90">
                          <a:latin typeface="Arial"/>
                          <a:cs typeface="Arial"/>
                        </a:rPr>
                        <a:t>Gym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100" spc="-25">
                          <a:latin typeface="Arial"/>
                          <a:cs typeface="Arial"/>
                        </a:rPr>
                        <a:t>Auditorium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233045" marR="82550" indent="-161925">
                        <a:lnSpc>
                          <a:spcPct val="102299"/>
                        </a:lnSpc>
                        <a:spcBef>
                          <a:spcPts val="180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u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m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b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r  </a:t>
                      </a:r>
                      <a:r>
                        <a:rPr dirty="0" sz="1100" spc="-80">
                          <a:latin typeface="Arial"/>
                          <a:cs typeface="Arial"/>
                        </a:rPr>
                        <a:t>A1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3495" marR="37465">
                        <a:lnSpc>
                          <a:spcPct val="102299"/>
                        </a:lnSpc>
                        <a:spcBef>
                          <a:spcPts val="180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W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rr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/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C 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m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b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r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d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g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e  </a:t>
                      </a:r>
                      <a:r>
                        <a:rPr dirty="0" sz="1100" spc="-40">
                          <a:latin typeface="Arial"/>
                          <a:cs typeface="Arial"/>
                        </a:rPr>
                        <a:t>Street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100" spc="-25">
                          <a:latin typeface="Arial"/>
                          <a:cs typeface="Arial"/>
                        </a:rPr>
                        <a:t>Auditorium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 marR="59055">
                        <a:lnSpc>
                          <a:spcPct val="102299"/>
                        </a:lnSpc>
                        <a:spcBef>
                          <a:spcPts val="180"/>
                        </a:spcBef>
                      </a:pPr>
                      <a:r>
                        <a:rPr dirty="0" sz="1100" spc="-50">
                          <a:latin typeface="Arial"/>
                          <a:cs typeface="Arial"/>
                        </a:rPr>
                        <a:t>Stair </a:t>
                      </a:r>
                      <a:r>
                        <a:rPr dirty="0" sz="1100" spc="-95">
                          <a:latin typeface="Arial"/>
                          <a:cs typeface="Arial"/>
                        </a:rPr>
                        <a:t>case</a:t>
                      </a:r>
                      <a:r>
                        <a:rPr dirty="0" sz="1100" spc="-1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5">
                          <a:latin typeface="Arial"/>
                          <a:cs typeface="Arial"/>
                        </a:rPr>
                        <a:t>1  and </a:t>
                      </a:r>
                      <a:r>
                        <a:rPr dirty="0" sz="1100" spc="-30">
                          <a:latin typeface="Arial"/>
                          <a:cs typeface="Arial"/>
                        </a:rPr>
                        <a:t>stair  </a:t>
                      </a:r>
                      <a:r>
                        <a:rPr dirty="0" sz="1100" spc="-95">
                          <a:latin typeface="Arial"/>
                          <a:cs typeface="Arial"/>
                        </a:rPr>
                        <a:t>case</a:t>
                      </a:r>
                      <a:r>
                        <a:rPr dirty="0" sz="11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5">
                          <a:latin typeface="Arial"/>
                          <a:cs typeface="Arial"/>
                        </a:rPr>
                        <a:t>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100" spc="-90">
                          <a:latin typeface="Arial"/>
                          <a:cs typeface="Arial"/>
                        </a:rPr>
                        <a:t>Gym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100" spc="-50">
                          <a:latin typeface="Arial"/>
                          <a:cs typeface="Arial"/>
                        </a:rPr>
                        <a:t>Cafeteria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algn="ctr" marR="444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100" spc="-45">
                          <a:latin typeface="Arial"/>
                          <a:cs typeface="Arial"/>
                        </a:rPr>
                        <a:t>Number</a:t>
                      </a:r>
                      <a:r>
                        <a:rPr dirty="0" sz="1100" spc="-1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5">
                          <a:latin typeface="Arial"/>
                          <a:cs typeface="Arial"/>
                        </a:rPr>
                        <a:t>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1145" marR="59690" indent="-219075">
                        <a:lnSpc>
                          <a:spcPct val="102299"/>
                        </a:lnSpc>
                        <a:spcBef>
                          <a:spcPts val="180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r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c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e  </a:t>
                      </a:r>
                      <a:r>
                        <a:rPr dirty="0" sz="1100" spc="-55">
                          <a:latin typeface="Arial"/>
                          <a:cs typeface="Arial"/>
                        </a:rPr>
                        <a:t>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100" spc="-75">
                          <a:latin typeface="Arial"/>
                          <a:cs typeface="Arial"/>
                        </a:rPr>
                        <a:t>B06, </a:t>
                      </a:r>
                      <a:r>
                        <a:rPr dirty="0" sz="1100" spc="-55">
                          <a:latin typeface="Arial"/>
                          <a:cs typeface="Arial"/>
                        </a:rPr>
                        <a:t>105, 106, 204, 205, 206, 304,</a:t>
                      </a:r>
                      <a:r>
                        <a:rPr dirty="0" sz="11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5">
                          <a:latin typeface="Arial"/>
                          <a:cs typeface="Arial"/>
                        </a:rPr>
                        <a:t>305,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2349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100" spc="-55">
                          <a:latin typeface="Arial"/>
                          <a:cs typeface="Arial"/>
                        </a:rPr>
                        <a:t>306, 307, 315, 107,</a:t>
                      </a:r>
                      <a:r>
                        <a:rPr dirty="0" sz="1100" spc="-85">
                          <a:latin typeface="Arial"/>
                          <a:cs typeface="Arial"/>
                        </a:rPr>
                        <a:t> B07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 marR="193040">
                        <a:lnSpc>
                          <a:spcPct val="102299"/>
                        </a:lnSpc>
                        <a:spcBef>
                          <a:spcPts val="180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r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c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e  </a:t>
                      </a:r>
                      <a:r>
                        <a:rPr dirty="0" sz="1100" spc="-65">
                          <a:latin typeface="Arial"/>
                          <a:cs typeface="Arial"/>
                        </a:rPr>
                        <a:t>#1 </a:t>
                      </a:r>
                      <a:r>
                        <a:rPr dirty="0" sz="1100" spc="10">
                          <a:latin typeface="Arial"/>
                          <a:cs typeface="Arial"/>
                        </a:rPr>
                        <a:t>to  </a:t>
                      </a:r>
                      <a:r>
                        <a:rPr dirty="0" sz="1100" spc="-40">
                          <a:latin typeface="Arial"/>
                          <a:cs typeface="Arial"/>
                        </a:rPr>
                        <a:t>Warren  </a:t>
                      </a:r>
                      <a:r>
                        <a:rPr dirty="0" sz="1100" spc="-25">
                          <a:latin typeface="Arial"/>
                          <a:cs typeface="Arial"/>
                        </a:rPr>
                        <a:t>street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100" spc="-90">
                          <a:latin typeface="Arial"/>
                          <a:cs typeface="Arial"/>
                        </a:rPr>
                        <a:t>Gym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100" spc="-25">
                          <a:latin typeface="Arial"/>
                          <a:cs typeface="Arial"/>
                        </a:rPr>
                        <a:t>Auditorium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algn="ctr" marR="444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100" spc="-45">
                          <a:latin typeface="Arial"/>
                          <a:cs typeface="Arial"/>
                        </a:rPr>
                        <a:t>Number</a:t>
                      </a:r>
                      <a:r>
                        <a:rPr dirty="0" sz="1100" spc="-1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5">
                          <a:latin typeface="Arial"/>
                          <a:cs typeface="Arial"/>
                        </a:rPr>
                        <a:t>5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3045" marR="59690" indent="-180975">
                        <a:lnSpc>
                          <a:spcPct val="102299"/>
                        </a:lnSpc>
                        <a:spcBef>
                          <a:spcPts val="180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r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c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e  </a:t>
                      </a:r>
                      <a:r>
                        <a:rPr dirty="0" sz="1100" spc="-65">
                          <a:latin typeface="Arial"/>
                          <a:cs typeface="Arial"/>
                        </a:rPr>
                        <a:t>#5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100" spc="-55">
                          <a:latin typeface="Arial"/>
                          <a:cs typeface="Arial"/>
                        </a:rPr>
                        <a:t>112, 113, 114, 115, 212, 213, 214,</a:t>
                      </a:r>
                      <a:r>
                        <a:rPr dirty="0" sz="11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5">
                          <a:latin typeface="Arial"/>
                          <a:cs typeface="Arial"/>
                        </a:rPr>
                        <a:t>215,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2349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100" spc="-60">
                          <a:latin typeface="Arial"/>
                          <a:cs typeface="Arial"/>
                        </a:rPr>
                        <a:t>240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 marR="193040">
                        <a:lnSpc>
                          <a:spcPct val="102299"/>
                        </a:lnSpc>
                        <a:spcBef>
                          <a:spcPts val="180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r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c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e  </a:t>
                      </a:r>
                      <a:r>
                        <a:rPr dirty="0" sz="1100" spc="-65">
                          <a:latin typeface="Arial"/>
                          <a:cs typeface="Arial"/>
                        </a:rPr>
                        <a:t>#6 </a:t>
                      </a:r>
                      <a:r>
                        <a:rPr dirty="0" sz="1100" spc="10">
                          <a:latin typeface="Arial"/>
                          <a:cs typeface="Arial"/>
                        </a:rPr>
                        <a:t>to  </a:t>
                      </a:r>
                      <a:r>
                        <a:rPr dirty="0" sz="1100" spc="-40">
                          <a:latin typeface="Arial"/>
                          <a:cs typeface="Arial"/>
                        </a:rPr>
                        <a:t>Warren  </a:t>
                      </a:r>
                      <a:r>
                        <a:rPr dirty="0" sz="1100" spc="-25">
                          <a:latin typeface="Arial"/>
                          <a:cs typeface="Arial"/>
                        </a:rPr>
                        <a:t>street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100" spc="-50">
                          <a:latin typeface="Arial"/>
                          <a:cs typeface="Arial"/>
                        </a:rPr>
                        <a:t>Cafeteria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100" spc="-25">
                          <a:latin typeface="Arial"/>
                          <a:cs typeface="Arial"/>
                        </a:rPr>
                        <a:t>Auditorium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marR="698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901700" y="8172513"/>
            <a:ext cx="5890895" cy="8674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66675">
              <a:lnSpc>
                <a:spcPct val="100000"/>
              </a:lnSpc>
              <a:spcBef>
                <a:spcPts val="100"/>
              </a:spcBef>
            </a:pPr>
            <a:r>
              <a:rPr dirty="0" sz="1400" spc="-35" b="1">
                <a:latin typeface="Arial"/>
                <a:cs typeface="Arial"/>
              </a:rPr>
              <a:t>Safety </a:t>
            </a:r>
            <a:r>
              <a:rPr dirty="0" sz="1400" spc="-50" b="1">
                <a:latin typeface="Arial"/>
                <a:cs typeface="Arial"/>
              </a:rPr>
              <a:t>Equipment </a:t>
            </a:r>
            <a:r>
              <a:rPr dirty="0" sz="1400" spc="-110" b="1">
                <a:latin typeface="Arial"/>
                <a:cs typeface="Arial"/>
              </a:rPr>
              <a:t>&amp;</a:t>
            </a:r>
            <a:r>
              <a:rPr dirty="0" sz="1400" spc="-25" b="1">
                <a:latin typeface="Arial"/>
                <a:cs typeface="Arial"/>
              </a:rPr>
              <a:t> </a:t>
            </a:r>
            <a:r>
              <a:rPr dirty="0" sz="1400" spc="-65" b="1">
                <a:latin typeface="Arial"/>
                <a:cs typeface="Arial"/>
              </a:rPr>
              <a:t>Locations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450">
              <a:latin typeface="Arial"/>
              <a:cs typeface="Arial"/>
            </a:endParaRPr>
          </a:p>
          <a:p>
            <a:pPr marL="12700" marR="5080">
              <a:lnSpc>
                <a:spcPts val="1650"/>
              </a:lnSpc>
            </a:pPr>
            <a:r>
              <a:rPr dirty="0" sz="1400" spc="-50" b="1">
                <a:latin typeface="Arial"/>
                <a:cs typeface="Arial"/>
              </a:rPr>
              <a:t>Primary </a:t>
            </a:r>
            <a:r>
              <a:rPr dirty="0" sz="1400" spc="-60" b="1">
                <a:latin typeface="Arial"/>
                <a:cs typeface="Arial"/>
              </a:rPr>
              <a:t>Entry </a:t>
            </a:r>
            <a:r>
              <a:rPr dirty="0" sz="1400" spc="-65" b="1">
                <a:latin typeface="Arial"/>
                <a:cs typeface="Arial"/>
              </a:rPr>
              <a:t>Location: </a:t>
            </a:r>
            <a:r>
              <a:rPr dirty="0" sz="1400" spc="-15">
                <a:latin typeface="Arial"/>
                <a:cs typeface="Arial"/>
              </a:rPr>
              <a:t>Corner </a:t>
            </a:r>
            <a:r>
              <a:rPr dirty="0" sz="1400" spc="10">
                <a:latin typeface="Arial"/>
                <a:cs typeface="Arial"/>
              </a:rPr>
              <a:t>of </a:t>
            </a:r>
            <a:r>
              <a:rPr dirty="0" sz="1400" spc="-30">
                <a:latin typeface="Arial"/>
                <a:cs typeface="Arial"/>
              </a:rPr>
              <a:t>Warren </a:t>
            </a:r>
            <a:r>
              <a:rPr dirty="0" sz="1400" spc="-15">
                <a:latin typeface="Arial"/>
                <a:cs typeface="Arial"/>
              </a:rPr>
              <a:t>and Cambridge </a:t>
            </a:r>
            <a:r>
              <a:rPr dirty="0" sz="1400" spc="-50">
                <a:latin typeface="Arial"/>
                <a:cs typeface="Arial"/>
              </a:rPr>
              <a:t>- </a:t>
            </a:r>
            <a:r>
              <a:rPr dirty="0" sz="1400" spc="-25">
                <a:latin typeface="Arial"/>
                <a:cs typeface="Arial"/>
              </a:rPr>
              <a:t>Main </a:t>
            </a:r>
            <a:r>
              <a:rPr dirty="0" sz="1400" spc="-30">
                <a:latin typeface="Arial"/>
                <a:cs typeface="Arial"/>
              </a:rPr>
              <a:t>Entrance </a:t>
            </a:r>
            <a:r>
              <a:rPr dirty="0" sz="1400" spc="-50">
                <a:latin typeface="Arial"/>
                <a:cs typeface="Arial"/>
              </a:rPr>
              <a:t>-  </a:t>
            </a:r>
            <a:r>
              <a:rPr dirty="0" sz="1400" spc="-114">
                <a:latin typeface="Arial"/>
                <a:cs typeface="Arial"/>
              </a:rPr>
              <a:t>1st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5">
                <a:latin typeface="Arial"/>
                <a:cs typeface="Arial"/>
              </a:rPr>
              <a:t>floor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9648825"/>
            <a:ext cx="7772400" cy="4000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7772400" cy="952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"/>
              </a:spcBef>
            </a:pPr>
            <a:r>
              <a:rPr dirty="0" spc="-240"/>
              <a:t>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2020-07-01T21:23:24Z</dcterms:created>
  <dcterms:modified xsi:type="dcterms:W3CDTF">2020-07-01T21:23:24Z</dcterms:modified>
</cp:coreProperties>
</file>